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5" r:id="rId1"/>
  </p:sldMasterIdLst>
  <p:notesMasterIdLst>
    <p:notesMasterId r:id="rId48"/>
  </p:notesMasterIdLst>
  <p:handoutMasterIdLst>
    <p:handoutMasterId r:id="rId49"/>
  </p:handoutMasterIdLst>
  <p:sldIdLst>
    <p:sldId id="334" r:id="rId2"/>
    <p:sldId id="386" r:id="rId3"/>
    <p:sldId id="382" r:id="rId4"/>
    <p:sldId id="422" r:id="rId5"/>
    <p:sldId id="432" r:id="rId6"/>
    <p:sldId id="438" r:id="rId7"/>
    <p:sldId id="388" r:id="rId8"/>
    <p:sldId id="439" r:id="rId9"/>
    <p:sldId id="385" r:id="rId10"/>
    <p:sldId id="440" r:id="rId11"/>
    <p:sldId id="387" r:id="rId12"/>
    <p:sldId id="441" r:id="rId13"/>
    <p:sldId id="442" r:id="rId14"/>
    <p:sldId id="389" r:id="rId15"/>
    <p:sldId id="443" r:id="rId16"/>
    <p:sldId id="391" r:id="rId17"/>
    <p:sldId id="392" r:id="rId18"/>
    <p:sldId id="393" r:id="rId19"/>
    <p:sldId id="394" r:id="rId20"/>
    <p:sldId id="395" r:id="rId21"/>
    <p:sldId id="446" r:id="rId22"/>
    <p:sldId id="423" r:id="rId23"/>
    <p:sldId id="447" r:id="rId24"/>
    <p:sldId id="424" r:id="rId25"/>
    <p:sldId id="450" r:id="rId26"/>
    <p:sldId id="449" r:id="rId27"/>
    <p:sldId id="448" r:id="rId28"/>
    <p:sldId id="445" r:id="rId29"/>
    <p:sldId id="425" r:id="rId30"/>
    <p:sldId id="454" r:id="rId31"/>
    <p:sldId id="426" r:id="rId32"/>
    <p:sldId id="427" r:id="rId33"/>
    <p:sldId id="429" r:id="rId34"/>
    <p:sldId id="412" r:id="rId35"/>
    <p:sldId id="455" r:id="rId36"/>
    <p:sldId id="437" r:id="rId37"/>
    <p:sldId id="444" r:id="rId38"/>
    <p:sldId id="451" r:id="rId39"/>
    <p:sldId id="452" r:id="rId40"/>
    <p:sldId id="453" r:id="rId41"/>
    <p:sldId id="421" r:id="rId42"/>
    <p:sldId id="456" r:id="rId43"/>
    <p:sldId id="457" r:id="rId44"/>
    <p:sldId id="458" r:id="rId45"/>
    <p:sldId id="431" r:id="rId46"/>
    <p:sldId id="460" r:id="rId47"/>
  </p:sldIdLst>
  <p:sldSz cx="9144000" cy="6858000" type="screen4x3"/>
  <p:notesSz cx="6858000" cy="9144000"/>
  <p:custDataLst>
    <p:tags r:id="rId50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2F030"/>
    <a:srgbClr val="BD6351"/>
    <a:srgbClr val="FF9900"/>
    <a:srgbClr val="B76C57"/>
    <a:srgbClr val="CB6343"/>
    <a:srgbClr val="FC3312"/>
    <a:srgbClr val="65BB6F"/>
    <a:srgbClr val="F8EAD8"/>
    <a:srgbClr val="D8EB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27F97BB-C833-4FB7-BDE5-3F7075034690}" styleName="Stile con tema 2 - Colore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C083E6E3-FA7D-4D7B-A595-EF9225AFEA82}" styleName="Stile chiaro 1 - Colore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E3FDE45-AF77-4B5C-9715-49D594BDF05E}" styleName="Stile chiaro 1 - Color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Stile chiaro 1 - Color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27102A9-8310-4765-A935-A1911B00CA55}" styleName="Stile chiaro 1 - Colore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FD0F851-EC5A-4D38-B0AD-8093EC10F338}" styleName="Stile chiaro 1 - Colore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Stile chiaro 1 - Colore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F5AB1C69-6EDB-4FF4-983F-18BD219EF322}" styleName="Stile medio 2 - Color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tile medio 2 - Color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84E427A-3D55-4303-BF80-6455036E1DE7}" styleName="Stile con tema 1 - Colore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Stile con tema 1 - Colore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1FECB4D8-DB02-4DC6-A0A2-4F2EBAE1DC90}" styleName="Stile medio 1 - Colore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Stile medio 1 - Color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0A1B5D5-9B99-4C35-A422-299274C87663}" styleName="Stile medio 1 - Color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09" autoAdjust="0"/>
    <p:restoredTop sz="86387" autoAdjust="0"/>
  </p:normalViewPr>
  <p:slideViewPr>
    <p:cSldViewPr>
      <p:cViewPr varScale="1">
        <p:scale>
          <a:sx n="71" d="100"/>
          <a:sy n="71" d="100"/>
        </p:scale>
        <p:origin x="1205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tags" Target="tags/tag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F4EEE28-D2D3-4A2E-B7D2-D36262FE21C9}" type="datetimeFigureOut">
              <a:rPr lang="it-IT"/>
              <a:pPr>
                <a:defRPr/>
              </a:pPr>
              <a:t>14/03/2023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0083F88-F709-40A4-A994-B1BB0718CDB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174FCC5-27AA-4FD4-9B87-AB28DF2DEF52}" type="datetimeFigureOut">
              <a:rPr lang="it-IT"/>
              <a:pPr>
                <a:defRPr/>
              </a:pPr>
              <a:t>14/03/2023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noProof="0"/>
              <a:t>Fare clic per modificare stili del testo dello schema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8E337F7-8299-4431-B14D-7776871F0B3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8E337F7-8299-4431-B14D-7776871F0B39}" type="slidenum">
              <a:rPr lang="it-IT" smtClean="0"/>
              <a:pPr>
                <a:defRPr/>
              </a:pPr>
              <a:t>36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614463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57350" y="4464028"/>
            <a:ext cx="6858000" cy="1194650"/>
          </a:xfrm>
        </p:spPr>
        <p:txBody>
          <a:bodyPr wrap="none" anchor="t">
            <a:normAutofit/>
          </a:bodyPr>
          <a:lstStyle>
            <a:lvl1pPr algn="r">
              <a:defRPr sz="7200" b="0" spc="-225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100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57349" y="3829878"/>
            <a:ext cx="6858000" cy="618523"/>
          </a:xfrm>
        </p:spPr>
        <p:txBody>
          <a:bodyPr anchor="b">
            <a:normAutofit/>
          </a:bodyPr>
          <a:lstStyle>
            <a:lvl1pPr marL="0" indent="0" algn="r">
              <a:buNone/>
              <a:defRPr sz="24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FFEA2B8-9D1B-4B30-9244-7EA2B2AF9512}" type="datetime1">
              <a:rPr lang="it-IT" smtClean="0"/>
              <a:t>14/03/2023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https://www.francesco-derosa.it/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F62852-6ED2-47A0-A38F-AF258B73C736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97831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000" y="2057400"/>
            <a:ext cx="2739019" cy="3811588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A0314FF-A995-42EA-A3B1-B96C130035AB}" type="datetime1">
              <a:rPr lang="it-IT" smtClean="0"/>
              <a:t>14/03/2023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https://www.francesco-derosa.it/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67D791-EEEA-4A2B-B689-FD01BF9F3410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49421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367161"/>
            <a:ext cx="7886700" cy="819355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29841" y="987426"/>
            <a:ext cx="7886700" cy="337973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5186516"/>
            <a:ext cx="7885509" cy="682472"/>
          </a:xfrm>
        </p:spPr>
        <p:txBody>
          <a:bodyPr/>
          <a:lstStyle>
            <a:lvl1pPr marL="0" indent="0">
              <a:buNone/>
              <a:defRPr sz="12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CAD3965-1DAC-4FC9-A7F9-798FBD7EB0B5}" type="datetime1">
              <a:rPr lang="it-IT" smtClean="0"/>
              <a:t>14/03/2023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https://www.francesco-derosa.it/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F62852-6ED2-47A0-A38F-AF258B73C736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348403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3534344"/>
          </a:xfrm>
        </p:spPr>
        <p:txBody>
          <a:bodyPr anchor="ctr"/>
          <a:lstStyle>
            <a:lvl1pPr>
              <a:defRPr sz="2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4489399"/>
            <a:ext cx="7885509" cy="1501826"/>
          </a:xfrm>
        </p:spPr>
        <p:txBody>
          <a:bodyPr anchor="ctr"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1741F55-AE48-4975-A03D-0AE938B3D0AF}" type="datetime1">
              <a:rPr lang="it-IT" smtClean="0"/>
              <a:t>14/03/2023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https://www.francesco-derosa.it/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F62852-6ED2-47A0-A38F-AF258B73C736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094816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365125"/>
            <a:ext cx="6977064" cy="2992904"/>
          </a:xfrm>
        </p:spPr>
        <p:txBody>
          <a:bodyPr anchor="ctr"/>
          <a:lstStyle>
            <a:lvl1pPr>
              <a:defRPr sz="33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365557"/>
            <a:ext cx="6564224" cy="54896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8650" y="4501729"/>
            <a:ext cx="7884318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162F81D-A907-42EC-A642-7355098ABD3A}" type="datetime1">
              <a:rPr lang="it-IT" smtClean="0"/>
              <a:t>14/03/2023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https://www.francesco-derosa.it/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F62852-6ED2-47A0-A38F-AF258B73C736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  <p:sp>
        <p:nvSpPr>
          <p:cNvPr id="9" name="TextBox 8"/>
          <p:cNvSpPr txBox="1"/>
          <p:nvPr/>
        </p:nvSpPr>
        <p:spPr>
          <a:xfrm>
            <a:off x="833283" y="786824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828359" y="2743200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860837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326968"/>
            <a:ext cx="7886700" cy="2511835"/>
          </a:xfrm>
        </p:spPr>
        <p:txBody>
          <a:bodyPr anchor="b">
            <a:normAutofit/>
          </a:bodyPr>
          <a:lstStyle>
            <a:lvl1pPr>
              <a:defRPr sz="405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4850581"/>
            <a:ext cx="7885509" cy="1140644"/>
          </a:xfrm>
        </p:spPr>
        <p:txBody>
          <a:bodyPr anchor="t"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8C7875E-4790-46F9-8AEE-8E042D02E02A}" type="datetime1">
              <a:rPr lang="it-IT" smtClean="0"/>
              <a:t>14/03/2023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https://www.francesco-derosa.it/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F62852-6ED2-47A0-A38F-AF258B73C736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935003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002961" y="1885950"/>
            <a:ext cx="2210150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017598" y="2571750"/>
            <a:ext cx="21955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40996" y="1885950"/>
            <a:ext cx="220218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18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33081" y="2571750"/>
            <a:ext cx="2210096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71777" y="1885950"/>
            <a:ext cx="2199085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18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71777" y="2571750"/>
            <a:ext cx="2199085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A1091A7-997A-4FE3-AC81-ADAFA2CCD9BC}" type="datetime1">
              <a:rPr lang="it-IT" smtClean="0"/>
              <a:t>14/03/2023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https://www.francesco-derosa.it/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F62852-6ED2-47A0-A38F-AF258B73C736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492952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99064" y="4297503"/>
            <a:ext cx="2205038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99064" y="2256354"/>
            <a:ext cx="220503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99064" y="4873766"/>
            <a:ext cx="2205038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26748" y="4297503"/>
            <a:ext cx="2197894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426747" y="2256354"/>
            <a:ext cx="2197894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25733" y="4873765"/>
            <a:ext cx="2200805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53242" y="4297503"/>
            <a:ext cx="2199085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853241" y="2256354"/>
            <a:ext cx="219908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53148" y="4873763"/>
            <a:ext cx="2201998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CA5B041-F290-4161-9528-2E5D39B000C9}" type="datetime1">
              <a:rPr lang="it-IT" smtClean="0"/>
              <a:t>14/03/2023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https://www.francesco-derosa.it/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F62852-6ED2-47A0-A38F-AF258B73C736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800452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080CFC9-7996-494A-8693-B63C9381CCE1}" type="datetime1">
              <a:rPr lang="it-IT" smtClean="0"/>
              <a:t>14/03/2023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https://www.francesco-derosa.it/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6356B0-0FA2-4BDF-A0C8-D38B10793AC6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4398113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2F63DA6-4BF5-4207-95A4-D391C7974388}" type="datetime1">
              <a:rPr lang="it-IT" smtClean="0"/>
              <a:t>14/03/2023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https://www.francesco-derosa.it/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F62852-6ED2-47A0-A38F-AF258B73C736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0094774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514813-B141-4F02-8640-E990FF37E94A}" type="datetime1">
              <a:rPr lang="it-IT" smtClean="0"/>
              <a:t>14/03/2023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https://www.francesco-derosa.it/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9C3599-9B1D-4EF6-A180-C51C22EB797B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8546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640899" y="4464028"/>
            <a:ext cx="6858000" cy="1194650"/>
          </a:xfrm>
        </p:spPr>
        <p:txBody>
          <a:bodyPr wrap="none" anchor="t">
            <a:normAutofit/>
          </a:bodyPr>
          <a:lstStyle>
            <a:lvl1pPr algn="l">
              <a:defRPr sz="7200" b="0" spc="-225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640899" y="3829878"/>
            <a:ext cx="6858000" cy="617822"/>
          </a:xfrm>
        </p:spPr>
        <p:txBody>
          <a:bodyPr anchor="b">
            <a:normAutofit/>
          </a:bodyPr>
          <a:lstStyle>
            <a:lvl1pPr marL="0" indent="0" algn="l">
              <a:buNone/>
              <a:defRPr sz="24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99150CE-BE25-4122-8BF2-DF7C5AEECD30}" type="datetime1">
              <a:rPr lang="it-IT" smtClean="0"/>
              <a:t>14/03/2023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https://www.francesco-derosa.it/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57C175-8827-487F-AD58-F36B4E693363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40609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0000" y="1825625"/>
            <a:ext cx="3768912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39880" y="1825625"/>
            <a:ext cx="377547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CC75C46-A790-4558-9FEA-495B3E596B16}" type="datetime1">
              <a:rPr lang="it-IT" smtClean="0"/>
              <a:t>14/03/2023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https://www.francesco-derosa.it/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E5B79F-649F-4635-ABFF-218D008E3813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15445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000" y="1681163"/>
            <a:ext cx="3768912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000" y="2505075"/>
            <a:ext cx="3768912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39880" y="1681163"/>
            <a:ext cx="3776661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39880" y="2505075"/>
            <a:ext cx="3776661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5633CAC-875E-41DE-A073-4B43BD4B4575}" type="datetime1">
              <a:rPr lang="it-IT" smtClean="0"/>
              <a:t>14/03/2023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https://www.francesco-derosa.it/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8C434E-27F8-46DC-84BF-DB1D1C4F6BF9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2464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078DC35-9573-4D51-ADF9-C095873CD36F}" type="datetime1">
              <a:rPr lang="it-IT" smtClean="0"/>
              <a:t>14/03/2023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https://www.francesco-derosa.it/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32F782-3355-4BE7-B820-040C1E6DE7C3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57931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0" y="6538913"/>
            <a:ext cx="2057400" cy="365125"/>
          </a:xfrm>
        </p:spPr>
        <p:txBody>
          <a:bodyPr/>
          <a:lstStyle/>
          <a:p>
            <a:pPr>
              <a:defRPr/>
            </a:pPr>
            <a:fld id="{85714501-6225-4986-84F6-06577342B2C8}" type="datetime1">
              <a:rPr lang="it-IT" smtClean="0"/>
              <a:t>14/03/2023</a:t>
            </a:fld>
            <a:endParaRPr lang="it-IT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555776" y="6356351"/>
            <a:ext cx="3960440" cy="365125"/>
          </a:xfrm>
        </p:spPr>
        <p:txBody>
          <a:bodyPr/>
          <a:lstStyle>
            <a:lvl1pPr>
              <a:defRPr sz="1600" b="1">
                <a:latin typeface="Bookman Old Style" panose="02050604050505020204" pitchFamily="18" charset="0"/>
              </a:defRPr>
            </a:lvl1pPr>
          </a:lstStyle>
          <a:p>
            <a:pPr>
              <a:defRPr/>
            </a:pPr>
            <a:r>
              <a:rPr lang="it-IT" dirty="0"/>
              <a:t>https://www.francesco-derosa.it/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 b="1">
                <a:latin typeface="Bookman Old Style" panose="02050604050505020204" pitchFamily="18" charset="0"/>
              </a:defRPr>
            </a:lvl1pPr>
          </a:lstStyle>
          <a:p>
            <a:pPr>
              <a:defRPr/>
            </a:pPr>
            <a:fld id="{368FD4AF-0EA0-43AC-83D9-8536965E3F4B}" type="slidenum">
              <a:rPr lang="it-IT" smtClean="0"/>
              <a:pPr>
                <a:defRPr/>
              </a:pPr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36522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8C1A613-861C-0C75-28D6-C1EDEB3082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A6ED5178-509F-FB02-8BB3-9021BD7ADB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730F23-95F5-40A7-93D4-A78AB3984166}" type="datetime1">
              <a:rPr lang="it-IT" smtClean="0"/>
              <a:t>14/03/2023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0B009DC9-9802-95F8-9F79-0D6228D742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https://www.francesco-derosa.it/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890CD68A-FC25-5241-239D-5431003B2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F62852-6ED2-47A0-A38F-AF258B73C736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124912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000" y="2057400"/>
            <a:ext cx="2739019" cy="3811588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9DD2A43-7822-430D-83EF-A8CACD55E51F}" type="datetime1">
              <a:rPr lang="it-IT" smtClean="0"/>
              <a:t>14/03/2023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https://www.francesco-derosa.it/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8FFC08-44C4-43DB-8DC6-50650DB480FD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68489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1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000" y="1825625"/>
            <a:ext cx="76753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pPr>
              <a:defRPr/>
            </a:pPr>
            <a:fld id="{E38FBA19-46C6-4C1A-866F-4CC0D1A279A5}" type="datetime1">
              <a:rPr lang="it-IT" smtClean="0"/>
              <a:t>14/03/2023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pPr>
              <a:defRPr/>
            </a:pPr>
            <a:r>
              <a:rPr lang="it-IT"/>
              <a:t>https://www.francesco-derosa.it/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pPr>
              <a:defRPr/>
            </a:pPr>
            <a:fld id="{52F62852-6ED2-47A0-A38F-AF258B73C736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  <p:pic>
        <p:nvPicPr>
          <p:cNvPr id="7" name="Immagine 6" descr="Immagine che contiene testo, clipart&#10;&#10;Descrizione generata automaticamente">
            <a:extLst>
              <a:ext uri="{FF2B5EF4-FFF2-40B4-BE49-F238E27FC236}">
                <a16:creationId xmlns:a16="http://schemas.microsoft.com/office/drawing/2014/main" id="{1823771F-5AD5-5981-6F8F-01F40FC124E7}"/>
              </a:ext>
            </a:extLst>
          </p:cNvPr>
          <p:cNvPicPr>
            <a:picLocks noChangeAspect="1"/>
          </p:cNvPicPr>
          <p:nvPr userDrawn="1"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56844"/>
            <a:ext cx="1835696" cy="501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95310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33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  <p:sldLayoutId id="2147483732" r:id="rId18"/>
    <p:sldLayoutId id="2147483660" r:id="rId19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6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s://onefiscale.wolterskluwer.it/normativa/10LX0000109684ART20?pathId=01a6375d5d8ef" TargetMode="Externa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ttangolo 1"/>
          <p:cNvSpPr>
            <a:spLocks noChangeArrowheads="1"/>
          </p:cNvSpPr>
          <p:nvPr/>
        </p:nvSpPr>
        <p:spPr bwMode="auto">
          <a:xfrm>
            <a:off x="900113" y="1263889"/>
            <a:ext cx="6912768" cy="2092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t-IT" sz="5000" b="1" dirty="0"/>
              <a:t>L’assegnazione agevolata dei beni ai soci</a:t>
            </a:r>
          </a:p>
          <a:p>
            <a:pPr algn="ctr"/>
            <a:r>
              <a:rPr lang="it-IT" sz="3000" b="1" i="1" dirty="0"/>
              <a:t>Torre Annunziata, 14 marzo 2023</a:t>
            </a:r>
          </a:p>
        </p:txBody>
      </p:sp>
      <p:cxnSp>
        <p:nvCxnSpPr>
          <p:cNvPr id="3" name="Connettore 1 2"/>
          <p:cNvCxnSpPr/>
          <p:nvPr/>
        </p:nvCxnSpPr>
        <p:spPr>
          <a:xfrm>
            <a:off x="900113" y="908050"/>
            <a:ext cx="8064500" cy="0"/>
          </a:xfrm>
          <a:prstGeom prst="line">
            <a:avLst/>
          </a:prstGeom>
          <a:ln>
            <a:prstDash val="sysDash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" name="Connettore 1 3"/>
          <p:cNvCxnSpPr/>
          <p:nvPr/>
        </p:nvCxnSpPr>
        <p:spPr>
          <a:xfrm>
            <a:off x="611560" y="3861048"/>
            <a:ext cx="8064500" cy="0"/>
          </a:xfrm>
          <a:prstGeom prst="line">
            <a:avLst/>
          </a:prstGeom>
          <a:ln>
            <a:prstDash val="sysDash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44DE1C37-E77D-18A0-9460-BBC4E6C4E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https://www.francesco-derosa.it/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289E6333-D601-16E4-36F9-7FAE856DB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8FD4AF-0EA0-43AC-83D9-8536965E3F4B}" type="slidenum">
              <a:rPr lang="it-IT" smtClean="0"/>
              <a:pPr>
                <a:defRPr/>
              </a:pPr>
              <a:t>1</a:t>
            </a:fld>
            <a:endParaRPr lang="it-IT" dirty="0"/>
          </a:p>
        </p:txBody>
      </p:sp>
      <p:pic>
        <p:nvPicPr>
          <p:cNvPr id="9" name="Immagine 8" descr="Immagine che contiene logo&#10;&#10;Descrizione generata automaticamente">
            <a:extLst>
              <a:ext uri="{FF2B5EF4-FFF2-40B4-BE49-F238E27FC236}">
                <a16:creationId xmlns:a16="http://schemas.microsoft.com/office/drawing/2014/main" id="{9EF3EBEB-E9ED-0FAE-746C-2508D1ABDF7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0488" y="4149080"/>
            <a:ext cx="2403024" cy="2062943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C1ADF47B-CAE0-3A92-9C61-B21BEA82F7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https://www.francesco-derosa.it/</a:t>
            </a:r>
            <a:endParaRPr lang="it-IT" dirty="0"/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2B2FCB4E-C319-9E9F-189D-057B65480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8FD4AF-0EA0-43AC-83D9-8536965E3F4B}" type="slidenum">
              <a:rPr lang="it-IT" smtClean="0"/>
              <a:pPr>
                <a:defRPr/>
              </a:pPr>
              <a:t>10</a:t>
            </a:fld>
            <a:endParaRPr lang="it-IT" dirty="0"/>
          </a:p>
        </p:txBody>
      </p:sp>
      <p:sp>
        <p:nvSpPr>
          <p:cNvPr id="4" name="Titolo 1">
            <a:extLst>
              <a:ext uri="{FF2B5EF4-FFF2-40B4-BE49-F238E27FC236}">
                <a16:creationId xmlns:a16="http://schemas.microsoft.com/office/drawing/2014/main" id="{FAAB8D72-A11D-994C-30A5-92D4E967923C}"/>
              </a:ext>
            </a:extLst>
          </p:cNvPr>
          <p:cNvSpPr txBox="1">
            <a:spLocks/>
          </p:cNvSpPr>
          <p:nvPr/>
        </p:nvSpPr>
        <p:spPr>
          <a:xfrm>
            <a:off x="395288" y="260350"/>
            <a:ext cx="8416925" cy="693738"/>
          </a:xfrm>
          <a:prstGeom prst="rect">
            <a:avLst/>
          </a:prstGeom>
          <a:solidFill>
            <a:schemeClr val="accent6"/>
          </a:solidFill>
        </p:spPr>
        <p:txBody>
          <a:bodyPr anchor="ctr">
            <a:normAutofit/>
          </a:bodyPr>
          <a:lstStyle/>
          <a:p>
            <a:pPr algn="ctr" defTabSz="457200">
              <a:defRPr/>
            </a:pPr>
            <a:r>
              <a:rPr lang="it-IT" sz="2400" b="1" dirty="0">
                <a:solidFill>
                  <a:schemeClr val="bg1"/>
                </a:solidFill>
              </a:rPr>
              <a:t>Beni mobili registrati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DAF62AE6-AF1C-66FA-61DD-0053FD226B30}"/>
              </a:ext>
            </a:extLst>
          </p:cNvPr>
          <p:cNvSpPr txBox="1"/>
          <p:nvPr/>
        </p:nvSpPr>
        <p:spPr>
          <a:xfrm>
            <a:off x="395288" y="1362284"/>
            <a:ext cx="391325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b="1" dirty="0">
                <a:latin typeface="+mj-lt"/>
              </a:rPr>
              <a:t>ART. 164 T.U.I.R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>
                <a:latin typeface="+mj-lt"/>
              </a:rPr>
              <a:t>Aeromobili da turismo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>
                <a:latin typeface="+mj-lt"/>
              </a:rPr>
              <a:t>Navi e imbarcazioni da diporto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>
                <a:latin typeface="+mj-lt"/>
              </a:rPr>
              <a:t>Autovetture e autocaravan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>
                <a:latin typeface="+mj-lt"/>
              </a:rPr>
              <a:t>Ciclomotori e motocicli</a:t>
            </a:r>
          </a:p>
        </p:txBody>
      </p:sp>
      <p:sp>
        <p:nvSpPr>
          <p:cNvPr id="6" name="Parentesi graffa chiusa 5">
            <a:extLst>
              <a:ext uri="{FF2B5EF4-FFF2-40B4-BE49-F238E27FC236}">
                <a16:creationId xmlns:a16="http://schemas.microsoft.com/office/drawing/2014/main" id="{EF03AB69-391D-BBB9-A732-5147505BB411}"/>
              </a:ext>
            </a:extLst>
          </p:cNvPr>
          <p:cNvSpPr/>
          <p:nvPr/>
        </p:nvSpPr>
        <p:spPr>
          <a:xfrm>
            <a:off x="4076228" y="1236948"/>
            <a:ext cx="432000" cy="1728000"/>
          </a:xfrm>
          <a:prstGeom prst="rightBrace">
            <a:avLst/>
          </a:prstGeom>
          <a:noFill/>
          <a:effectLst>
            <a:outerShdw blurRad="50800" dist="50800" dir="5400000" sx="1000" sy="1000" algn="ctr" rotWithShape="0">
              <a:schemeClr val="tx1">
                <a:alpha val="43000"/>
              </a:schemeClr>
            </a:outerShdw>
          </a:effectLst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 dirty="0">
              <a:ln w="0"/>
              <a:noFill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Rettangolo con angoli arrotondati 8">
            <a:extLst>
              <a:ext uri="{FF2B5EF4-FFF2-40B4-BE49-F238E27FC236}">
                <a16:creationId xmlns:a16="http://schemas.microsoft.com/office/drawing/2014/main" id="{F7E34F9A-0C73-1A4B-1586-13218FBA5911}"/>
              </a:ext>
            </a:extLst>
          </p:cNvPr>
          <p:cNvSpPr/>
          <p:nvPr/>
        </p:nvSpPr>
        <p:spPr>
          <a:xfrm>
            <a:off x="4851773" y="1196752"/>
            <a:ext cx="4040707" cy="1368152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bg1"/>
              </a:solidFill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48E23D2F-9CEF-8354-4EF9-7EF5E523A43A}"/>
              </a:ext>
            </a:extLst>
          </p:cNvPr>
          <p:cNvSpPr txBox="1"/>
          <p:nvPr/>
        </p:nvSpPr>
        <p:spPr>
          <a:xfrm>
            <a:off x="4851773" y="1362284"/>
            <a:ext cx="396044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dirty="0">
                <a:solidFill>
                  <a:schemeClr val="bg1"/>
                </a:solidFill>
                <a:latin typeface="+mj-lt"/>
              </a:rPr>
              <a:t>Per la circ. 48/E/98 sono «esclusivamente strumentali» i veicoli </a:t>
            </a:r>
            <a:r>
              <a:rPr lang="it-IT" sz="1600" u="sng" dirty="0">
                <a:solidFill>
                  <a:schemeClr val="bg1"/>
                </a:solidFill>
                <a:latin typeface="+mj-lt"/>
              </a:rPr>
              <a:t>senza i quali l’attività non può essere esercitata</a:t>
            </a:r>
          </a:p>
        </p:txBody>
      </p:sp>
      <p:sp>
        <p:nvSpPr>
          <p:cNvPr id="10" name="Rettangolo con angoli arrotondati 9">
            <a:extLst>
              <a:ext uri="{FF2B5EF4-FFF2-40B4-BE49-F238E27FC236}">
                <a16:creationId xmlns:a16="http://schemas.microsoft.com/office/drawing/2014/main" id="{F78EA432-8B8B-ADCA-8372-984437AF466F}"/>
              </a:ext>
            </a:extLst>
          </p:cNvPr>
          <p:cNvSpPr/>
          <p:nvPr/>
        </p:nvSpPr>
        <p:spPr>
          <a:xfrm>
            <a:off x="4851773" y="2839612"/>
            <a:ext cx="4112715" cy="1728000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CC5D02DB-1ACF-6C8C-E800-831AEA21D42E}"/>
              </a:ext>
            </a:extLst>
          </p:cNvPr>
          <p:cNvSpPr txBox="1"/>
          <p:nvPr/>
        </p:nvSpPr>
        <p:spPr>
          <a:xfrm>
            <a:off x="4771506" y="2964948"/>
            <a:ext cx="404070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dirty="0">
                <a:solidFill>
                  <a:schemeClr val="bg1"/>
                </a:solidFill>
                <a:latin typeface="+mj-lt"/>
              </a:rPr>
              <a:t>Per la circ. 26/E/16 sono «strumentali», ai fini dell’applicazione della disciplina dell’assegnazione agevolata, i beni mobili registrati </a:t>
            </a:r>
            <a:r>
              <a:rPr lang="it-IT" sz="1600" u="sng" dirty="0">
                <a:solidFill>
                  <a:schemeClr val="bg1"/>
                </a:solidFill>
                <a:latin typeface="+mj-lt"/>
              </a:rPr>
              <a:t>senza i quali l’attività non può essere esercitata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91CD94FD-DE74-9700-9C28-AE4340386070}"/>
              </a:ext>
            </a:extLst>
          </p:cNvPr>
          <p:cNvSpPr txBox="1"/>
          <p:nvPr/>
        </p:nvSpPr>
        <p:spPr>
          <a:xfrm>
            <a:off x="569478" y="3429000"/>
            <a:ext cx="3913251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200" dirty="0">
                <a:latin typeface="+mj-lt"/>
              </a:rPr>
              <a:t>Esempi </a:t>
            </a:r>
            <a:r>
              <a:rPr lang="it-IT" sz="1400" dirty="0">
                <a:latin typeface="+mj-lt"/>
              </a:rPr>
              <a:t>(circ. 26/E/2016, cap. I, parte I, par. 3.2)</a:t>
            </a:r>
            <a:r>
              <a:rPr lang="it-IT" sz="2200" dirty="0">
                <a:latin typeface="+mj-lt"/>
              </a:rPr>
              <a:t>:</a:t>
            </a:r>
          </a:p>
          <a:p>
            <a:pPr marL="285750" indent="-285750">
              <a:buSzPct val="90000"/>
              <a:buFont typeface="Wingdings" panose="05000000000000000000" pitchFamily="2" charset="2"/>
              <a:buChar char="§"/>
            </a:pPr>
            <a:r>
              <a:rPr lang="it-IT" dirty="0">
                <a:latin typeface="+mj-lt"/>
              </a:rPr>
              <a:t>Autovetture delle imprese di autonoleggio;</a:t>
            </a:r>
          </a:p>
          <a:p>
            <a:pPr marL="285750" indent="-285750">
              <a:buSzPct val="90000"/>
              <a:buFont typeface="Wingdings" panose="05000000000000000000" pitchFamily="2" charset="2"/>
              <a:buChar char="§"/>
            </a:pPr>
            <a:r>
              <a:rPr lang="it-IT" dirty="0">
                <a:latin typeface="+mj-lt"/>
              </a:rPr>
              <a:t>Aeromobili da turismo delle scuole di addestramento al volo;</a:t>
            </a:r>
          </a:p>
          <a:p>
            <a:pPr marL="285750" indent="-285750">
              <a:buSzPct val="90000"/>
              <a:buFont typeface="Wingdings" panose="05000000000000000000" pitchFamily="2" charset="2"/>
              <a:buChar char="§"/>
            </a:pPr>
            <a:r>
              <a:rPr lang="it-IT" dirty="0">
                <a:latin typeface="+mj-lt"/>
              </a:rPr>
              <a:t>Imbarcazioni da diporto delle scuole di addestramento alla navigazione</a:t>
            </a:r>
          </a:p>
        </p:txBody>
      </p:sp>
    </p:spTree>
    <p:extLst>
      <p:ext uri="{BB962C8B-B14F-4D97-AF65-F5344CB8AC3E}">
        <p14:creationId xmlns:p14="http://schemas.microsoft.com/office/powerpoint/2010/main" val="2321030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olo 1"/>
          <p:cNvSpPr txBox="1">
            <a:spLocks/>
          </p:cNvSpPr>
          <p:nvPr/>
        </p:nvSpPr>
        <p:spPr>
          <a:xfrm>
            <a:off x="395288" y="260350"/>
            <a:ext cx="8416925" cy="693738"/>
          </a:xfrm>
          <a:prstGeom prst="rect">
            <a:avLst/>
          </a:prstGeom>
          <a:solidFill>
            <a:schemeClr val="accent6"/>
          </a:solidFill>
        </p:spPr>
        <p:txBody>
          <a:bodyPr anchor="ctr">
            <a:normAutofit/>
          </a:bodyPr>
          <a:lstStyle/>
          <a:p>
            <a:pPr algn="ctr" defTabSz="457200">
              <a:defRPr/>
            </a:pPr>
            <a:r>
              <a:rPr lang="it-IT" sz="2400" b="1" dirty="0">
                <a:solidFill>
                  <a:schemeClr val="bg1"/>
                </a:solidFill>
              </a:rPr>
              <a:t>Casi di assegnazione</a:t>
            </a:r>
          </a:p>
        </p:txBody>
      </p:sp>
      <p:sp>
        <p:nvSpPr>
          <p:cNvPr id="21508" name="Text Box 13"/>
          <p:cNvSpPr txBox="1">
            <a:spLocks noChangeArrowheads="1"/>
          </p:cNvSpPr>
          <p:nvPr/>
        </p:nvSpPr>
        <p:spPr bwMode="auto">
          <a:xfrm>
            <a:off x="592138" y="4149725"/>
            <a:ext cx="3908425" cy="85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it-IT" sz="1600"/>
          </a:p>
          <a:p>
            <a:pPr>
              <a:buFontTx/>
              <a:buChar char="•"/>
            </a:pPr>
            <a:endParaRPr lang="it-IT" sz="1600"/>
          </a:p>
          <a:p>
            <a:pPr>
              <a:buFontTx/>
              <a:buChar char="•"/>
            </a:pPr>
            <a:endParaRPr lang="it-IT" sz="1800"/>
          </a:p>
        </p:txBody>
      </p:sp>
      <p:sp>
        <p:nvSpPr>
          <p:cNvPr id="21509" name="Text Box 12"/>
          <p:cNvSpPr txBox="1">
            <a:spLocks noChangeArrowheads="1"/>
          </p:cNvSpPr>
          <p:nvPr/>
        </p:nvSpPr>
        <p:spPr bwMode="auto">
          <a:xfrm>
            <a:off x="395288" y="1412875"/>
            <a:ext cx="482441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endParaRPr lang="it-IT" sz="1800"/>
          </a:p>
          <a:p>
            <a:pPr>
              <a:buFont typeface="Wingdings" pitchFamily="2" charset="2"/>
              <a:buChar char="Ø"/>
            </a:pPr>
            <a:endParaRPr lang="it-IT" sz="1800"/>
          </a:p>
        </p:txBody>
      </p:sp>
      <p:graphicFrame>
        <p:nvGraphicFramePr>
          <p:cNvPr id="20519" name="Group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4593879"/>
              </p:ext>
            </p:extLst>
          </p:nvPr>
        </p:nvGraphicFramePr>
        <p:xfrm>
          <a:off x="1331913" y="1397000"/>
          <a:ext cx="6553200" cy="4064002"/>
        </p:xfrm>
        <a:graphic>
          <a:graphicData uri="http://schemas.openxmlformats.org/drawingml/2006/table">
            <a:tbl>
              <a:tblPr/>
              <a:tblGrid>
                <a:gridCol w="3276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76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778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Operazione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Riferimento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62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Distribuzione di utili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Artt. 2262, 2303, 2433 e 2478-bis del codice civile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78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Restituzione di riserve di capitale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Codice civile (art. 2431) e Principi contabili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78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Riduzione del capitale sociale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Artt. 2445 e 2482 del codice civile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62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Liquidazione della società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Artt. 2280 e 2491 del codice civile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778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Recesso o esclusione del socio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Artt. 2285, 2437 e 2473 del codice civile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1AE3C177-A65A-4BA7-75B4-1BED4377DC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https://www.francesco-derosa.it/</a:t>
            </a:r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D0E8C3C4-3C23-6261-2685-8CBABB3310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8FD4AF-0EA0-43AC-83D9-8536965E3F4B}" type="slidenum">
              <a:rPr lang="it-IT" smtClean="0"/>
              <a:pPr>
                <a:defRPr/>
              </a:pPr>
              <a:t>11</a:t>
            </a:fld>
            <a:endParaRPr lang="it-IT" dirty="0"/>
          </a:p>
        </p:txBody>
      </p:sp>
    </p:spTree>
  </p:cSld>
  <p:clrMapOvr>
    <a:masterClrMapping/>
  </p:clrMapOvr>
  <p:transition advTm="1000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C6F40F77-CC30-0295-DE4B-B5B7B8708E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https://www.francesco-derosa.it/</a:t>
            </a:r>
            <a:endParaRPr lang="it-IT" dirty="0"/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E2FD101C-85FC-B374-072C-4FA3402E8E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8FD4AF-0EA0-43AC-83D9-8536965E3F4B}" type="slidenum">
              <a:rPr lang="it-IT" smtClean="0"/>
              <a:pPr>
                <a:defRPr/>
              </a:pPr>
              <a:t>12</a:t>
            </a:fld>
            <a:endParaRPr lang="it-IT" dirty="0"/>
          </a:p>
        </p:txBody>
      </p:sp>
      <p:sp>
        <p:nvSpPr>
          <p:cNvPr id="4" name="Titolo 1">
            <a:extLst>
              <a:ext uri="{FF2B5EF4-FFF2-40B4-BE49-F238E27FC236}">
                <a16:creationId xmlns:a16="http://schemas.microsoft.com/office/drawing/2014/main" id="{140DDE0D-80D7-7A3B-1012-4B1D66C33BE7}"/>
              </a:ext>
            </a:extLst>
          </p:cNvPr>
          <p:cNvSpPr txBox="1">
            <a:spLocks/>
          </p:cNvSpPr>
          <p:nvPr/>
        </p:nvSpPr>
        <p:spPr>
          <a:xfrm>
            <a:off x="395288" y="260350"/>
            <a:ext cx="8416925" cy="693738"/>
          </a:xfrm>
          <a:prstGeom prst="rect">
            <a:avLst/>
          </a:prstGeom>
          <a:solidFill>
            <a:schemeClr val="accent6"/>
          </a:solidFill>
        </p:spPr>
        <p:txBody>
          <a:bodyPr anchor="ctr">
            <a:normAutofit/>
          </a:bodyPr>
          <a:lstStyle/>
          <a:p>
            <a:pPr algn="ctr" defTabSz="457200">
              <a:defRPr/>
            </a:pPr>
            <a:r>
              <a:rPr lang="it-IT" sz="2400" b="1" dirty="0">
                <a:solidFill>
                  <a:schemeClr val="bg1"/>
                </a:solidFill>
              </a:rPr>
              <a:t>Restituzione di riserve di capitale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1DAF94F2-22CC-45F1-0D08-3B033431D1D2}"/>
              </a:ext>
            </a:extLst>
          </p:cNvPr>
          <p:cNvSpPr txBox="1"/>
          <p:nvPr/>
        </p:nvSpPr>
        <p:spPr>
          <a:xfrm>
            <a:off x="378446" y="1124744"/>
            <a:ext cx="8136904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000" b="1" u="sng" dirty="0">
                <a:latin typeface="+mj-lt"/>
              </a:rPr>
              <a:t>Riserva sovrapprezzo azioni</a:t>
            </a:r>
            <a:r>
              <a:rPr lang="it-IT" dirty="0">
                <a:latin typeface="+mj-lt"/>
              </a:rPr>
              <a:t>: secondo l’art. 2431 c.c. può essere distribuita ai soci solo dopo che la riserva legale abbia raggiunto il quinto del capitale sociale</a:t>
            </a:r>
          </a:p>
          <a:p>
            <a:pPr algn="just"/>
            <a:r>
              <a:rPr lang="it-IT" sz="2000" b="1" u="sng" dirty="0">
                <a:latin typeface="+mj-lt"/>
              </a:rPr>
              <a:t>Versamenti in conto capitale</a:t>
            </a:r>
            <a:r>
              <a:rPr lang="it-IT" dirty="0">
                <a:latin typeface="+mj-lt"/>
              </a:rPr>
              <a:t>: possono essere ripartiti tra i soci </a:t>
            </a:r>
            <a:r>
              <a:rPr lang="it-IT" i="1" dirty="0">
                <a:latin typeface="+mj-lt"/>
              </a:rPr>
              <a:t>durante </a:t>
            </a:r>
            <a:r>
              <a:rPr lang="it-IT" i="1" dirty="0" err="1">
                <a:latin typeface="+mj-lt"/>
              </a:rPr>
              <a:t>societate</a:t>
            </a:r>
            <a:r>
              <a:rPr lang="it-IT" dirty="0">
                <a:latin typeface="+mj-lt"/>
              </a:rPr>
              <a:t>, in proporzione alle percentuali di partecipazione al capitale sociale e solo dopo che la riserva legale abbia raggiunto il quinto del capitale sociale (OIC 28, precedente versione, e Cassazione)</a:t>
            </a:r>
          </a:p>
          <a:p>
            <a:pPr algn="just"/>
            <a:endParaRPr lang="it-IT" dirty="0">
              <a:latin typeface="+mj-lt"/>
            </a:endParaRPr>
          </a:p>
          <a:p>
            <a:pPr algn="just"/>
            <a:r>
              <a:rPr lang="it-IT" sz="2000" b="1" u="sng" dirty="0">
                <a:latin typeface="+mj-lt"/>
              </a:rPr>
              <a:t>Versamenti in conto futuro aumento del capitale</a:t>
            </a:r>
            <a:r>
              <a:rPr lang="it-IT" dirty="0">
                <a:latin typeface="+mj-lt"/>
              </a:rPr>
              <a:t>: possono essere restituiti, ma solo previa revoca della destinazione originaria (a futuro aumento del capitale), e quindi come restituzione di finanziamenti;</a:t>
            </a:r>
          </a:p>
          <a:p>
            <a:pPr algn="just"/>
            <a:r>
              <a:rPr lang="it-IT" sz="2000" b="1" u="sng" dirty="0">
                <a:latin typeface="+mj-lt"/>
              </a:rPr>
              <a:t>Finanziamenti soci</a:t>
            </a:r>
            <a:r>
              <a:rPr lang="it-IT" dirty="0">
                <a:latin typeface="+mj-lt"/>
              </a:rPr>
              <a:t>: possono essere restituiti, fatti salvi i vincoli imposti dal codice civile (art. 2467)</a:t>
            </a:r>
          </a:p>
        </p:txBody>
      </p:sp>
      <p:sp>
        <p:nvSpPr>
          <p:cNvPr id="6" name="Parentesi quadra aperta 5">
            <a:extLst>
              <a:ext uri="{FF2B5EF4-FFF2-40B4-BE49-F238E27FC236}">
                <a16:creationId xmlns:a16="http://schemas.microsoft.com/office/drawing/2014/main" id="{C71C2FE3-A634-788B-84FA-5B136C3321CB}"/>
              </a:ext>
            </a:extLst>
          </p:cNvPr>
          <p:cNvSpPr/>
          <p:nvPr/>
        </p:nvSpPr>
        <p:spPr>
          <a:xfrm>
            <a:off x="364158" y="3315474"/>
            <a:ext cx="108000" cy="2016224"/>
          </a:xfrm>
          <a:prstGeom prst="leftBracket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6" name="Connettore a gomito 25">
            <a:extLst>
              <a:ext uri="{FF2B5EF4-FFF2-40B4-BE49-F238E27FC236}">
                <a16:creationId xmlns:a16="http://schemas.microsoft.com/office/drawing/2014/main" id="{5C9548F9-A2B8-7E55-B431-3BE2C0A9745A}"/>
              </a:ext>
            </a:extLst>
          </p:cNvPr>
          <p:cNvCxnSpPr>
            <a:cxnSpLocks/>
            <a:stCxn id="6" idx="1"/>
          </p:cNvCxnSpPr>
          <p:nvPr/>
        </p:nvCxnSpPr>
        <p:spPr>
          <a:xfrm rot="10800000" flipH="1" flipV="1">
            <a:off x="364158" y="4323586"/>
            <a:ext cx="1039490" cy="1553686"/>
          </a:xfrm>
          <a:prstGeom prst="bentConnector4">
            <a:avLst>
              <a:gd name="adj1" fmla="val -21992"/>
              <a:gd name="adj2" fmla="val 99609"/>
            </a:avLst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CasellaDiTesto 39">
            <a:extLst>
              <a:ext uri="{FF2B5EF4-FFF2-40B4-BE49-F238E27FC236}">
                <a16:creationId xmlns:a16="http://schemas.microsoft.com/office/drawing/2014/main" id="{DD36A25D-E70F-EC80-9B70-E4A06086A444}"/>
              </a:ext>
            </a:extLst>
          </p:cNvPr>
          <p:cNvSpPr txBox="1"/>
          <p:nvPr/>
        </p:nvSpPr>
        <p:spPr>
          <a:xfrm>
            <a:off x="1603512" y="5510927"/>
            <a:ext cx="51287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+mj-lt"/>
              </a:rPr>
              <a:t>In questi casi non è più un’assegnazione ma una cessione (</a:t>
            </a:r>
            <a:r>
              <a:rPr lang="it-IT" i="1" dirty="0" err="1">
                <a:latin typeface="+mj-lt"/>
              </a:rPr>
              <a:t>datio</a:t>
            </a:r>
            <a:r>
              <a:rPr lang="it-IT" i="1" dirty="0">
                <a:latin typeface="+mj-lt"/>
              </a:rPr>
              <a:t> in </a:t>
            </a:r>
            <a:r>
              <a:rPr lang="it-IT" i="1" dirty="0" err="1">
                <a:latin typeface="+mj-lt"/>
              </a:rPr>
              <a:t>solutum</a:t>
            </a:r>
            <a:r>
              <a:rPr lang="it-IT" dirty="0">
                <a:latin typeface="+mj-lt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8647567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A7F78E23-954A-A9F2-C281-D1D613C43B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https://www.francesco-derosa.it/</a:t>
            </a:r>
            <a:endParaRPr lang="it-IT" dirty="0"/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91D86AB8-2993-69C4-6744-DB57B0EB96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8FD4AF-0EA0-43AC-83D9-8536965E3F4B}" type="slidenum">
              <a:rPr lang="it-IT" smtClean="0"/>
              <a:pPr>
                <a:defRPr/>
              </a:pPr>
              <a:t>13</a:t>
            </a:fld>
            <a:endParaRPr lang="it-IT" dirty="0"/>
          </a:p>
        </p:txBody>
      </p:sp>
      <p:sp>
        <p:nvSpPr>
          <p:cNvPr id="4" name="Titolo 1">
            <a:extLst>
              <a:ext uri="{FF2B5EF4-FFF2-40B4-BE49-F238E27FC236}">
                <a16:creationId xmlns:a16="http://schemas.microsoft.com/office/drawing/2014/main" id="{E4248FC8-95C9-C04D-50A0-0A91A05065F9}"/>
              </a:ext>
            </a:extLst>
          </p:cNvPr>
          <p:cNvSpPr txBox="1">
            <a:spLocks/>
          </p:cNvSpPr>
          <p:nvPr/>
        </p:nvSpPr>
        <p:spPr>
          <a:xfrm>
            <a:off x="395288" y="260350"/>
            <a:ext cx="8416925" cy="693738"/>
          </a:xfrm>
          <a:prstGeom prst="rect">
            <a:avLst/>
          </a:prstGeom>
          <a:solidFill>
            <a:schemeClr val="accent6"/>
          </a:solidFill>
        </p:spPr>
        <p:txBody>
          <a:bodyPr anchor="ctr">
            <a:normAutofit/>
          </a:bodyPr>
          <a:lstStyle/>
          <a:p>
            <a:pPr algn="ctr" defTabSz="457200">
              <a:defRPr/>
            </a:pPr>
            <a:r>
              <a:rPr lang="it-IT" sz="2400" b="1" i="1" dirty="0">
                <a:solidFill>
                  <a:schemeClr val="bg1"/>
                </a:solidFill>
              </a:rPr>
              <a:t>Par condicio</a:t>
            </a:r>
            <a:r>
              <a:rPr lang="it-IT" sz="2400" b="1" dirty="0">
                <a:solidFill>
                  <a:schemeClr val="bg1"/>
                </a:solidFill>
              </a:rPr>
              <a:t> tra i soci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92E5B3F4-AC8F-0E0D-9D2D-785EE3D9AD82}"/>
              </a:ext>
            </a:extLst>
          </p:cNvPr>
          <p:cNvSpPr txBox="1"/>
          <p:nvPr/>
        </p:nvSpPr>
        <p:spPr>
          <a:xfrm>
            <a:off x="566189" y="1144042"/>
            <a:ext cx="8200653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it-IT" sz="2200" dirty="0">
                <a:latin typeface="+mj-lt"/>
              </a:rPr>
              <a:t>È un’esigenza civilistica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it-IT" sz="2200" dirty="0">
                <a:latin typeface="+mj-lt"/>
              </a:rPr>
              <a:t>La circolare dell’Agenzia delle entrate non ne parla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it-IT" sz="2200" dirty="0">
                <a:latin typeface="+mj-lt"/>
              </a:rPr>
              <a:t>Potrebbe essere difficile mantenerla, perché:</a:t>
            </a:r>
          </a:p>
          <a:p>
            <a:pPr marL="914400" lvl="1" indent="-457200" algn="just">
              <a:buFont typeface="+mj-lt"/>
              <a:buAutoNum type="arabicPeriod"/>
            </a:pPr>
            <a:r>
              <a:rPr lang="it-IT" sz="2000" dirty="0">
                <a:latin typeface="+mj-lt"/>
              </a:rPr>
              <a:t>quando viene assegnato un bene in natura, il valore del bene per forza di cose non è oggettivo;</a:t>
            </a:r>
          </a:p>
          <a:p>
            <a:pPr marL="914400" lvl="1" indent="-457200" algn="just">
              <a:buFont typeface="+mj-lt"/>
              <a:buAutoNum type="arabicPeriod"/>
            </a:pPr>
            <a:r>
              <a:rPr lang="it-IT" sz="2000" dirty="0">
                <a:latin typeface="+mj-lt"/>
              </a:rPr>
              <a:t>l’assegnazione del bene agevolato ha regole fiscali particolari, che non si applicano ai soci non assegnatari</a:t>
            </a:r>
            <a:r>
              <a:rPr lang="it-IT" sz="2200" dirty="0">
                <a:latin typeface="+mj-lt"/>
              </a:rPr>
              <a:t>.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F90E9E56-A824-2BDA-834B-C24A51225310}"/>
              </a:ext>
            </a:extLst>
          </p:cNvPr>
          <p:cNvSpPr txBox="1"/>
          <p:nvPr/>
        </p:nvSpPr>
        <p:spPr>
          <a:xfrm>
            <a:off x="611559" y="3881052"/>
            <a:ext cx="81099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latin typeface="+mj-lt"/>
              </a:rPr>
              <a:t>In prima battuta si può ritenere rispettata la </a:t>
            </a:r>
            <a:r>
              <a:rPr lang="it-IT" i="1" dirty="0">
                <a:latin typeface="+mj-lt"/>
              </a:rPr>
              <a:t>par condicio </a:t>
            </a:r>
            <a:r>
              <a:rPr lang="it-IT" dirty="0">
                <a:latin typeface="+mj-lt"/>
              </a:rPr>
              <a:t>tra i soci se:</a:t>
            </a:r>
          </a:p>
        </p:txBody>
      </p:sp>
      <p:graphicFrame>
        <p:nvGraphicFramePr>
          <p:cNvPr id="7" name="Tabella 7">
            <a:extLst>
              <a:ext uri="{FF2B5EF4-FFF2-40B4-BE49-F238E27FC236}">
                <a16:creationId xmlns:a16="http://schemas.microsoft.com/office/drawing/2014/main" id="{1F0183A8-01D7-DEF6-0301-BF47614844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1083526"/>
              </p:ext>
            </p:extLst>
          </p:nvPr>
        </p:nvGraphicFramePr>
        <p:xfrm>
          <a:off x="611559" y="4437112"/>
          <a:ext cx="8109912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3304">
                  <a:extLst>
                    <a:ext uri="{9D8B030D-6E8A-4147-A177-3AD203B41FA5}">
                      <a16:colId xmlns:a16="http://schemas.microsoft.com/office/drawing/2014/main" val="3276043872"/>
                    </a:ext>
                  </a:extLst>
                </a:gridCol>
                <a:gridCol w="2703304">
                  <a:extLst>
                    <a:ext uri="{9D8B030D-6E8A-4147-A177-3AD203B41FA5}">
                      <a16:colId xmlns:a16="http://schemas.microsoft.com/office/drawing/2014/main" val="3735977167"/>
                    </a:ext>
                  </a:extLst>
                </a:gridCol>
                <a:gridCol w="2703304">
                  <a:extLst>
                    <a:ext uri="{9D8B030D-6E8A-4147-A177-3AD203B41FA5}">
                      <a16:colId xmlns:a16="http://schemas.microsoft.com/office/drawing/2014/main" val="531427672"/>
                    </a:ext>
                  </a:extLst>
                </a:gridCol>
              </a:tblGrid>
              <a:tr h="469806">
                <a:tc>
                  <a:txBody>
                    <a:bodyPr/>
                    <a:lstStyle/>
                    <a:p>
                      <a:pPr algn="ctr"/>
                      <a:r>
                        <a:rPr lang="it-IT" sz="1800" b="0" dirty="0">
                          <a:solidFill>
                            <a:srgbClr val="002060"/>
                          </a:solidFill>
                          <a:latin typeface="+mj-lt"/>
                        </a:rPr>
                        <a:t>A tutti i soci è assegnato lo stesso bene in comunione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0" dirty="0">
                          <a:solidFill>
                            <a:schemeClr val="bg1"/>
                          </a:solidFill>
                          <a:latin typeface="+mj-lt"/>
                        </a:rPr>
                        <a:t>Ai soci sono assegnati beni diversi ma di valore proporzionale alla partecipazione al capitale sociale</a:t>
                      </a: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0" dirty="0">
                          <a:latin typeface="+mj-lt"/>
                        </a:rPr>
                        <a:t>Ad alcuni sono assegnati beni e ad altri denaro in proporzione al valore dei beni assegnati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68112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52631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e 7">
            <a:extLst>
              <a:ext uri="{FF2B5EF4-FFF2-40B4-BE49-F238E27FC236}">
                <a16:creationId xmlns:a16="http://schemas.microsoft.com/office/drawing/2014/main" id="{80F43652-B687-B897-8DD6-B14656A47A67}"/>
              </a:ext>
            </a:extLst>
          </p:cNvPr>
          <p:cNvSpPr/>
          <p:nvPr/>
        </p:nvSpPr>
        <p:spPr>
          <a:xfrm>
            <a:off x="4963324" y="1388730"/>
            <a:ext cx="3805574" cy="1176271"/>
          </a:xfrm>
          <a:prstGeom prst="ellips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Ovale 6">
            <a:extLst>
              <a:ext uri="{FF2B5EF4-FFF2-40B4-BE49-F238E27FC236}">
                <a16:creationId xmlns:a16="http://schemas.microsoft.com/office/drawing/2014/main" id="{2F94A6C9-AAD3-29B1-D998-BFA74AA6EE1D}"/>
              </a:ext>
            </a:extLst>
          </p:cNvPr>
          <p:cNvSpPr/>
          <p:nvPr/>
        </p:nvSpPr>
        <p:spPr>
          <a:xfrm>
            <a:off x="396564" y="1293156"/>
            <a:ext cx="3805574" cy="1176271"/>
          </a:xfrm>
          <a:prstGeom prst="ellips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Titolo 1"/>
          <p:cNvSpPr txBox="1">
            <a:spLocks/>
          </p:cNvSpPr>
          <p:nvPr/>
        </p:nvSpPr>
        <p:spPr>
          <a:xfrm>
            <a:off x="395288" y="260350"/>
            <a:ext cx="8416925" cy="693738"/>
          </a:xfrm>
          <a:prstGeom prst="rect">
            <a:avLst/>
          </a:prstGeom>
          <a:solidFill>
            <a:schemeClr val="accent6"/>
          </a:solidFill>
        </p:spPr>
        <p:txBody>
          <a:bodyPr anchor="ctr">
            <a:normAutofit/>
          </a:bodyPr>
          <a:lstStyle/>
          <a:p>
            <a:pPr algn="ctr" defTabSz="457200">
              <a:defRPr/>
            </a:pPr>
            <a:r>
              <a:rPr lang="it-IT" sz="2400" b="1">
                <a:solidFill>
                  <a:schemeClr val="bg1"/>
                </a:solidFill>
              </a:rPr>
              <a:t>La plusvalenza</a:t>
            </a:r>
          </a:p>
        </p:txBody>
      </p:sp>
      <p:sp>
        <p:nvSpPr>
          <p:cNvPr id="22532" name="Text Box 9"/>
          <p:cNvSpPr txBox="1">
            <a:spLocks noChangeArrowheads="1"/>
          </p:cNvSpPr>
          <p:nvPr/>
        </p:nvSpPr>
        <p:spPr bwMode="auto">
          <a:xfrm>
            <a:off x="6784975" y="1341438"/>
            <a:ext cx="14589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it-IT" sz="1800"/>
          </a:p>
        </p:txBody>
      </p:sp>
      <p:sp>
        <p:nvSpPr>
          <p:cNvPr id="22533" name="Text Box 27"/>
          <p:cNvSpPr txBox="1">
            <a:spLocks noChangeArrowheads="1"/>
          </p:cNvSpPr>
          <p:nvPr/>
        </p:nvSpPr>
        <p:spPr bwMode="auto">
          <a:xfrm>
            <a:off x="523563" y="1464155"/>
            <a:ext cx="3296082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t-IT" sz="2200" dirty="0">
                <a:solidFill>
                  <a:srgbClr val="002060"/>
                </a:solidFill>
                <a:latin typeface="+mj-lt"/>
              </a:rPr>
              <a:t>valore </a:t>
            </a:r>
          </a:p>
          <a:p>
            <a:pPr algn="ctr"/>
            <a:r>
              <a:rPr lang="it-IT" sz="2200" dirty="0">
                <a:solidFill>
                  <a:srgbClr val="002060"/>
                </a:solidFill>
                <a:latin typeface="+mj-lt"/>
              </a:rPr>
              <a:t>normale  o  catastale</a:t>
            </a:r>
          </a:p>
        </p:txBody>
      </p:sp>
      <p:sp>
        <p:nvSpPr>
          <p:cNvPr id="22534" name="Text Box 28"/>
          <p:cNvSpPr txBox="1">
            <a:spLocks noChangeArrowheads="1"/>
          </p:cNvSpPr>
          <p:nvPr/>
        </p:nvSpPr>
        <p:spPr bwMode="auto">
          <a:xfrm>
            <a:off x="4452789" y="1845206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800" dirty="0"/>
              <a:t>e</a:t>
            </a:r>
          </a:p>
        </p:txBody>
      </p:sp>
      <p:sp>
        <p:nvSpPr>
          <p:cNvPr id="22535" name="Text Box 29"/>
          <p:cNvSpPr txBox="1">
            <a:spLocks noChangeArrowheads="1"/>
          </p:cNvSpPr>
          <p:nvPr/>
        </p:nvSpPr>
        <p:spPr bwMode="auto">
          <a:xfrm>
            <a:off x="5352902" y="1580989"/>
            <a:ext cx="302418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2200" dirty="0">
                <a:solidFill>
                  <a:srgbClr val="002060"/>
                </a:solidFill>
                <a:latin typeface="+mj-lt"/>
              </a:rPr>
              <a:t>valore fiscale del bene</a:t>
            </a:r>
          </a:p>
        </p:txBody>
      </p:sp>
      <p:sp>
        <p:nvSpPr>
          <p:cNvPr id="22538" name="Text Box 32"/>
          <p:cNvSpPr txBox="1">
            <a:spLocks noChangeArrowheads="1"/>
          </p:cNvSpPr>
          <p:nvPr/>
        </p:nvSpPr>
        <p:spPr bwMode="auto">
          <a:xfrm>
            <a:off x="406386" y="3576936"/>
            <a:ext cx="1366837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sz="1600" dirty="0"/>
              <a:t>Art. 9, comma 3, T.U.I.R.</a:t>
            </a:r>
          </a:p>
        </p:txBody>
      </p:sp>
      <p:sp>
        <p:nvSpPr>
          <p:cNvPr id="22539" name="Text Box 33"/>
          <p:cNvSpPr txBox="1">
            <a:spLocks noChangeArrowheads="1"/>
          </p:cNvSpPr>
          <p:nvPr/>
        </p:nvSpPr>
        <p:spPr bwMode="auto">
          <a:xfrm>
            <a:off x="1973263" y="3469752"/>
            <a:ext cx="1827212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it-IT" sz="1600" dirty="0"/>
              <a:t>Rendita x </a:t>
            </a:r>
          </a:p>
          <a:p>
            <a:pPr algn="ctr"/>
            <a:r>
              <a:rPr lang="it-IT" sz="1600" dirty="0"/>
              <a:t>moltiplicatori </a:t>
            </a:r>
          </a:p>
          <a:p>
            <a:pPr algn="ctr"/>
            <a:r>
              <a:rPr lang="it-IT" sz="1600" dirty="0"/>
              <a:t>art. 52, comma 4, </a:t>
            </a:r>
          </a:p>
          <a:p>
            <a:pPr algn="ctr"/>
            <a:r>
              <a:rPr lang="it-IT" sz="1600" dirty="0"/>
              <a:t>D.P.R. 131/86</a:t>
            </a:r>
          </a:p>
        </p:txBody>
      </p:sp>
      <p:sp>
        <p:nvSpPr>
          <p:cNvPr id="22540" name="Rectangle 34"/>
          <p:cNvSpPr>
            <a:spLocks noChangeArrowheads="1"/>
          </p:cNvSpPr>
          <p:nvPr/>
        </p:nvSpPr>
        <p:spPr bwMode="auto">
          <a:xfrm>
            <a:off x="423848" y="3440672"/>
            <a:ext cx="1331911" cy="1079500"/>
          </a:xfrm>
          <a:prstGeom prst="rect">
            <a:avLst/>
          </a:prstGeom>
          <a:solidFill>
            <a:schemeClr val="accent1">
              <a:alpha val="12157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2541" name="Rectangle 35"/>
          <p:cNvSpPr>
            <a:spLocks noChangeArrowheads="1"/>
          </p:cNvSpPr>
          <p:nvPr/>
        </p:nvSpPr>
        <p:spPr bwMode="auto">
          <a:xfrm>
            <a:off x="2052354" y="3440054"/>
            <a:ext cx="1728787" cy="1079500"/>
          </a:xfrm>
          <a:prstGeom prst="rect">
            <a:avLst/>
          </a:prstGeom>
          <a:solidFill>
            <a:schemeClr val="accent1">
              <a:alpha val="14902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2542" name="Text Box 186"/>
          <p:cNvSpPr txBox="1">
            <a:spLocks noChangeArrowheads="1"/>
          </p:cNvSpPr>
          <p:nvPr/>
        </p:nvSpPr>
        <p:spPr bwMode="auto">
          <a:xfrm>
            <a:off x="468313" y="4508500"/>
            <a:ext cx="333216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it-IT" sz="1000"/>
          </a:p>
        </p:txBody>
      </p:sp>
      <p:sp>
        <p:nvSpPr>
          <p:cNvPr id="22543" name="Line 209"/>
          <p:cNvSpPr>
            <a:spLocks noChangeShapeType="1"/>
          </p:cNvSpPr>
          <p:nvPr/>
        </p:nvSpPr>
        <p:spPr bwMode="auto">
          <a:xfrm>
            <a:off x="1089803" y="2543475"/>
            <a:ext cx="0" cy="648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22544" name="Text Box 210"/>
          <p:cNvSpPr txBox="1">
            <a:spLocks noChangeArrowheads="1"/>
          </p:cNvSpPr>
          <p:nvPr/>
        </p:nvSpPr>
        <p:spPr bwMode="auto">
          <a:xfrm>
            <a:off x="5878041" y="3501943"/>
            <a:ext cx="15843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1800" dirty="0"/>
              <a:t>Art. 110, c.1. let</a:t>
            </a:r>
            <a:r>
              <a:rPr lang="it-IT" dirty="0"/>
              <a:t>t. b</a:t>
            </a:r>
            <a:r>
              <a:rPr lang="it-IT" sz="1800" dirty="0"/>
              <a:t>) T.U.I.R.</a:t>
            </a:r>
          </a:p>
        </p:txBody>
      </p:sp>
      <p:sp>
        <p:nvSpPr>
          <p:cNvPr id="22545" name="Rectangle 211"/>
          <p:cNvSpPr>
            <a:spLocks noChangeArrowheads="1"/>
          </p:cNvSpPr>
          <p:nvPr/>
        </p:nvSpPr>
        <p:spPr bwMode="auto">
          <a:xfrm>
            <a:off x="5932015" y="3517044"/>
            <a:ext cx="1476376" cy="771780"/>
          </a:xfrm>
          <a:prstGeom prst="rect">
            <a:avLst/>
          </a:prstGeom>
          <a:solidFill>
            <a:schemeClr val="accent1">
              <a:alpha val="14117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2546" name="Text Box 213"/>
          <p:cNvSpPr txBox="1">
            <a:spLocks noChangeArrowheads="1"/>
          </p:cNvSpPr>
          <p:nvPr/>
        </p:nvSpPr>
        <p:spPr bwMode="auto">
          <a:xfrm>
            <a:off x="539750" y="4696422"/>
            <a:ext cx="80645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it-IT" sz="2000" dirty="0">
                <a:latin typeface="+mj-lt"/>
              </a:rPr>
              <a:t>In caso di </a:t>
            </a:r>
            <a:r>
              <a:rPr lang="it-IT" sz="2000" b="1" dirty="0">
                <a:solidFill>
                  <a:srgbClr val="FC3312"/>
                </a:solidFill>
                <a:latin typeface="+mj-lt"/>
              </a:rPr>
              <a:t>cessione</a:t>
            </a:r>
            <a:r>
              <a:rPr lang="it-IT" sz="2000" dirty="0">
                <a:latin typeface="+mj-lt"/>
              </a:rPr>
              <a:t> la plusvalenza si calcola a partire dal maggiore tra </a:t>
            </a:r>
            <a:r>
              <a:rPr lang="it-IT" sz="2000" b="1" dirty="0">
                <a:latin typeface="+mj-lt"/>
              </a:rPr>
              <a:t>corrispettivo</a:t>
            </a:r>
            <a:r>
              <a:rPr lang="it-IT" sz="2000" dirty="0">
                <a:latin typeface="+mj-lt"/>
              </a:rPr>
              <a:t> e </a:t>
            </a:r>
            <a:r>
              <a:rPr lang="it-IT" sz="2000" b="1" dirty="0">
                <a:latin typeface="+mj-lt"/>
              </a:rPr>
              <a:t>valore normale o catastale</a:t>
            </a:r>
          </a:p>
        </p:txBody>
      </p:sp>
      <p:sp>
        <p:nvSpPr>
          <p:cNvPr id="22547" name="Text Box 215"/>
          <p:cNvSpPr txBox="1">
            <a:spLocks noChangeArrowheads="1"/>
          </p:cNvSpPr>
          <p:nvPr/>
        </p:nvSpPr>
        <p:spPr bwMode="auto">
          <a:xfrm>
            <a:off x="528489" y="5556549"/>
            <a:ext cx="7848600" cy="984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it-IT" sz="2000" dirty="0">
                <a:latin typeface="+mj-lt"/>
              </a:rPr>
              <a:t>In caso di </a:t>
            </a:r>
            <a:r>
              <a:rPr lang="it-IT" sz="2000" b="1" dirty="0">
                <a:solidFill>
                  <a:srgbClr val="FC3312"/>
                </a:solidFill>
                <a:latin typeface="+mj-lt"/>
              </a:rPr>
              <a:t>trasformazione</a:t>
            </a:r>
            <a:r>
              <a:rPr lang="it-IT" sz="2000" dirty="0">
                <a:latin typeface="+mj-lt"/>
              </a:rPr>
              <a:t> si applicano le stesse regole dell’assegnazione</a:t>
            </a:r>
            <a:endParaRPr lang="it-IT" sz="2000" b="1" dirty="0">
              <a:latin typeface="+mj-lt"/>
            </a:endParaRPr>
          </a:p>
          <a:p>
            <a:endParaRPr lang="it-IT" dirty="0"/>
          </a:p>
        </p:txBody>
      </p:sp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00AD8071-6795-71E4-36E8-25C0064AF2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https://www.francesco-derosa.it/</a:t>
            </a:r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E62436FF-C79B-4950-1E09-0ECB4BE103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8FD4AF-0EA0-43AC-83D9-8536965E3F4B}" type="slidenum">
              <a:rPr lang="it-IT" smtClean="0"/>
              <a:pPr>
                <a:defRPr/>
              </a:pPr>
              <a:t>14</a:t>
            </a:fld>
            <a:endParaRPr lang="it-IT" dirty="0"/>
          </a:p>
        </p:txBody>
      </p:sp>
      <p:sp>
        <p:nvSpPr>
          <p:cNvPr id="4" name="Line 209">
            <a:extLst>
              <a:ext uri="{FF2B5EF4-FFF2-40B4-BE49-F238E27FC236}">
                <a16:creationId xmlns:a16="http://schemas.microsoft.com/office/drawing/2014/main" id="{FEC78077-C119-3625-4F92-11BBE88DED31}"/>
              </a:ext>
            </a:extLst>
          </p:cNvPr>
          <p:cNvSpPr>
            <a:spLocks noChangeShapeType="1"/>
          </p:cNvSpPr>
          <p:nvPr/>
        </p:nvSpPr>
        <p:spPr bwMode="auto">
          <a:xfrm>
            <a:off x="6784975" y="2572200"/>
            <a:ext cx="0" cy="648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5" name="Line 209">
            <a:extLst>
              <a:ext uri="{FF2B5EF4-FFF2-40B4-BE49-F238E27FC236}">
                <a16:creationId xmlns:a16="http://schemas.microsoft.com/office/drawing/2014/main" id="{6C8AD6F5-32D3-8824-37FE-718489FCAA37}"/>
              </a:ext>
            </a:extLst>
          </p:cNvPr>
          <p:cNvSpPr>
            <a:spLocks noChangeShapeType="1"/>
          </p:cNvSpPr>
          <p:nvPr/>
        </p:nvSpPr>
        <p:spPr bwMode="auto">
          <a:xfrm>
            <a:off x="2916772" y="2543475"/>
            <a:ext cx="0" cy="648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49A15F0D-DA91-E6EE-3F0F-E61211923E8E}"/>
              </a:ext>
            </a:extLst>
          </p:cNvPr>
          <p:cNvSpPr txBox="1"/>
          <p:nvPr/>
        </p:nvSpPr>
        <p:spPr>
          <a:xfrm>
            <a:off x="3609338" y="1058801"/>
            <a:ext cx="215155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200" dirty="0">
                <a:latin typeface="+mj-lt"/>
              </a:rPr>
              <a:t>Differenza tra </a:t>
            </a:r>
          </a:p>
        </p:txBody>
      </p:sp>
    </p:spTree>
  </p:cSld>
  <p:clrMapOvr>
    <a:masterClrMapping/>
  </p:clrMapOvr>
  <p:transition advTm="10000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48165968-0ED8-D109-7D96-63606CDB96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https://www.francesco-derosa.it/</a:t>
            </a:r>
            <a:endParaRPr lang="it-IT" dirty="0"/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869DD22A-9A36-CB4A-6748-E291CC8EB1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8FD4AF-0EA0-43AC-83D9-8536965E3F4B}" type="slidenum">
              <a:rPr lang="it-IT" smtClean="0"/>
              <a:pPr>
                <a:defRPr/>
              </a:pPr>
              <a:t>15</a:t>
            </a:fld>
            <a:endParaRPr lang="it-IT" dirty="0"/>
          </a:p>
        </p:txBody>
      </p:sp>
      <p:sp>
        <p:nvSpPr>
          <p:cNvPr id="4" name="Titolo 1">
            <a:extLst>
              <a:ext uri="{FF2B5EF4-FFF2-40B4-BE49-F238E27FC236}">
                <a16:creationId xmlns:a16="http://schemas.microsoft.com/office/drawing/2014/main" id="{25098457-C8CB-0366-59D5-815579741582}"/>
              </a:ext>
            </a:extLst>
          </p:cNvPr>
          <p:cNvSpPr txBox="1">
            <a:spLocks/>
          </p:cNvSpPr>
          <p:nvPr/>
        </p:nvSpPr>
        <p:spPr>
          <a:xfrm>
            <a:off x="395288" y="260350"/>
            <a:ext cx="8416925" cy="693738"/>
          </a:xfrm>
          <a:prstGeom prst="rect">
            <a:avLst/>
          </a:prstGeom>
          <a:solidFill>
            <a:schemeClr val="accent6"/>
          </a:solidFill>
        </p:spPr>
        <p:txBody>
          <a:bodyPr anchor="ctr">
            <a:normAutofit/>
          </a:bodyPr>
          <a:lstStyle/>
          <a:p>
            <a:pPr algn="ctr" defTabSz="457200">
              <a:defRPr/>
            </a:pPr>
            <a:r>
              <a:rPr lang="it-IT" sz="2400" b="1" dirty="0">
                <a:solidFill>
                  <a:schemeClr val="bg1"/>
                </a:solidFill>
              </a:rPr>
              <a:t>Definizioni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6536D53D-5415-83D8-8724-99255B5D8294}"/>
              </a:ext>
            </a:extLst>
          </p:cNvPr>
          <p:cNvSpPr txBox="1"/>
          <p:nvPr/>
        </p:nvSpPr>
        <p:spPr>
          <a:xfrm>
            <a:off x="342157" y="1126423"/>
            <a:ext cx="813690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b="1" dirty="0">
                <a:latin typeface="+mj-lt"/>
              </a:rPr>
              <a:t>Valore normale</a:t>
            </a:r>
            <a:r>
              <a:rPr lang="it-IT" dirty="0">
                <a:latin typeface="+mj-lt"/>
              </a:rPr>
              <a:t>: «Il prezzo o corrispettivo mediamente praticato per i beni e i servizi della stessa specie o similari, in condizioni di libera concorrenza e al medesimo stadio di commercializzazione, nel tempo e nel luogo in cui i beni o i servizi sono stati acquistati o prestati, e, in mancanza, nel tempo e nel luogo più  prossimi»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83D38872-034F-E68F-9CF9-6E819505FFAB}"/>
              </a:ext>
            </a:extLst>
          </p:cNvPr>
          <p:cNvSpPr txBox="1"/>
          <p:nvPr/>
        </p:nvSpPr>
        <p:spPr>
          <a:xfrm>
            <a:off x="395288" y="2646765"/>
            <a:ext cx="47921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b="1" dirty="0">
                <a:latin typeface="+mj-lt"/>
              </a:rPr>
              <a:t>Valore catastale</a:t>
            </a:r>
            <a:r>
              <a:rPr lang="it-IT" dirty="0">
                <a:latin typeface="+mj-lt"/>
              </a:rPr>
              <a:t>: il prodotto della rendita per i moltiplicatori di cui all’art. 52, c.4, del T.U.R.</a:t>
            </a:r>
            <a:endParaRPr lang="it-IT" dirty="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1C70E56C-6376-0F3C-C467-5B46165A974E}"/>
              </a:ext>
            </a:extLst>
          </p:cNvPr>
          <p:cNvSpPr txBox="1"/>
          <p:nvPr/>
        </p:nvSpPr>
        <p:spPr>
          <a:xfrm>
            <a:off x="395288" y="3673984"/>
            <a:ext cx="547285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b="1" dirty="0">
                <a:latin typeface="+mj-lt"/>
              </a:rPr>
              <a:t>Valore fiscale</a:t>
            </a:r>
            <a:r>
              <a:rPr lang="it-IT" dirty="0">
                <a:latin typeface="+mj-lt"/>
              </a:rPr>
              <a:t>:</a:t>
            </a:r>
            <a:r>
              <a:rPr lang="it-IT" b="1" dirty="0">
                <a:latin typeface="+mj-lt"/>
              </a:rPr>
              <a:t> </a:t>
            </a:r>
            <a:r>
              <a:rPr lang="it-IT" dirty="0">
                <a:latin typeface="+mj-lt"/>
              </a:rPr>
              <a:t>«si comprendono nel costo anche gli oneri accessori di diretta imputazione, esclusi gli interessi passivi e le spese generali. Tuttavia per i beni materiali e immateriali strumentali per l'esercizio dell'impresa si comprendono nel costo gli interessi passivi iscritti in bilancio ad aumento del costo stesso per effetto di disposizioni di legge.[…]»</a:t>
            </a:r>
          </a:p>
        </p:txBody>
      </p:sp>
      <p:sp>
        <p:nvSpPr>
          <p:cNvPr id="9" name="Parentesi quadra chiusa 8">
            <a:extLst>
              <a:ext uri="{FF2B5EF4-FFF2-40B4-BE49-F238E27FC236}">
                <a16:creationId xmlns:a16="http://schemas.microsoft.com/office/drawing/2014/main" id="{6BE9F303-F218-751E-0F66-2D99FEF8651F}"/>
              </a:ext>
            </a:extLst>
          </p:cNvPr>
          <p:cNvSpPr/>
          <p:nvPr/>
        </p:nvSpPr>
        <p:spPr>
          <a:xfrm>
            <a:off x="5079404" y="2598095"/>
            <a:ext cx="108000" cy="972000"/>
          </a:xfrm>
          <a:prstGeom prst="rightBracket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graphicFrame>
        <p:nvGraphicFramePr>
          <p:cNvPr id="10" name="Tabella 10">
            <a:extLst>
              <a:ext uri="{FF2B5EF4-FFF2-40B4-BE49-F238E27FC236}">
                <a16:creationId xmlns:a16="http://schemas.microsoft.com/office/drawing/2014/main" id="{74B816E5-FEF7-7AA7-50E4-4863D03A47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476688"/>
              </p:ext>
            </p:extLst>
          </p:nvPr>
        </p:nvGraphicFramePr>
        <p:xfrm>
          <a:off x="6084087" y="2418827"/>
          <a:ext cx="2859770" cy="384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3134">
                  <a:extLst>
                    <a:ext uri="{9D8B030D-6E8A-4147-A177-3AD203B41FA5}">
                      <a16:colId xmlns:a16="http://schemas.microsoft.com/office/drawing/2014/main" val="2632568481"/>
                    </a:ext>
                  </a:extLst>
                </a:gridCol>
                <a:gridCol w="1046636">
                  <a:extLst>
                    <a:ext uri="{9D8B030D-6E8A-4147-A177-3AD203B41FA5}">
                      <a16:colId xmlns:a16="http://schemas.microsoft.com/office/drawing/2014/main" val="304096235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Categoria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Coefficiente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35868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A (se prima casa)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115,5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535040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A (negli altri casi, tranne A/10)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126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839290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A/10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63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888783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176,4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711460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C (tranne C/1)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126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130281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C/1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42,84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775766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63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850577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42,84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272062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Terreni non edificabili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112,5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06110535"/>
                  </a:ext>
                </a:extLst>
              </a:tr>
            </a:tbl>
          </a:graphicData>
        </a:graphic>
      </p:graphicFrame>
      <p:cxnSp>
        <p:nvCxnSpPr>
          <p:cNvPr id="12" name="Connettore 2 11">
            <a:extLst>
              <a:ext uri="{FF2B5EF4-FFF2-40B4-BE49-F238E27FC236}">
                <a16:creationId xmlns:a16="http://schemas.microsoft.com/office/drawing/2014/main" id="{2BE8A880-A94F-BF12-9A9C-DCBB5160E1B9}"/>
              </a:ext>
            </a:extLst>
          </p:cNvPr>
          <p:cNvCxnSpPr/>
          <p:nvPr/>
        </p:nvCxnSpPr>
        <p:spPr>
          <a:xfrm>
            <a:off x="5364088" y="3084095"/>
            <a:ext cx="540000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82909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olo 1"/>
          <p:cNvSpPr txBox="1">
            <a:spLocks/>
          </p:cNvSpPr>
          <p:nvPr/>
        </p:nvSpPr>
        <p:spPr>
          <a:xfrm>
            <a:off x="395288" y="260350"/>
            <a:ext cx="8416925" cy="693738"/>
          </a:xfrm>
          <a:prstGeom prst="rect">
            <a:avLst/>
          </a:prstGeom>
          <a:solidFill>
            <a:schemeClr val="accent6"/>
          </a:solidFill>
        </p:spPr>
        <p:txBody>
          <a:bodyPr anchor="ctr">
            <a:normAutofit/>
          </a:bodyPr>
          <a:lstStyle/>
          <a:p>
            <a:pPr algn="ctr" defTabSz="457200">
              <a:defRPr/>
            </a:pPr>
            <a:r>
              <a:rPr lang="it-IT" sz="2400" b="1" dirty="0">
                <a:solidFill>
                  <a:schemeClr val="bg1"/>
                </a:solidFill>
              </a:rPr>
              <a:t>La plusvalenza: esempio</a:t>
            </a:r>
          </a:p>
        </p:txBody>
      </p:sp>
      <p:sp>
        <p:nvSpPr>
          <p:cNvPr id="23556" name="Text Box 6"/>
          <p:cNvSpPr txBox="1">
            <a:spLocks noChangeArrowheads="1"/>
          </p:cNvSpPr>
          <p:nvPr/>
        </p:nvSpPr>
        <p:spPr bwMode="auto">
          <a:xfrm>
            <a:off x="6784975" y="1341438"/>
            <a:ext cx="14589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it-IT" sz="1800"/>
          </a:p>
        </p:txBody>
      </p:sp>
      <p:graphicFrame>
        <p:nvGraphicFramePr>
          <p:cNvPr id="23611" name="Group 59"/>
          <p:cNvGraphicFramePr>
            <a:graphicFrameLocks noGrp="1"/>
          </p:cNvGraphicFramePr>
          <p:nvPr/>
        </p:nvGraphicFramePr>
        <p:xfrm>
          <a:off x="1476375" y="1484313"/>
          <a:ext cx="6096000" cy="2876550"/>
        </p:xfrm>
        <a:graphic>
          <a:graphicData uri="http://schemas.openxmlformats.org/drawingml/2006/table">
            <a:tbl>
              <a:tblPr/>
              <a:tblGrid>
                <a:gridCol w="3816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79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794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Costo dell’immobile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94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Fondo ammortamento dedotto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94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Valore fiscale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94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Valore normale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94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Valore catastale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315.000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94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Plusvalenza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3580" name="Text Box 54"/>
          <p:cNvSpPr txBox="1">
            <a:spLocks noChangeArrowheads="1"/>
          </p:cNvSpPr>
          <p:nvPr/>
        </p:nvSpPr>
        <p:spPr bwMode="auto">
          <a:xfrm>
            <a:off x="447675" y="4960938"/>
            <a:ext cx="837247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800"/>
              <a:t>N.B.: il contribuente potrebbe anche avere interesse ad utilizzare il valore normale, in base al quale si determina una plusvalenza maggiore, perché il valore di riferimento per l’assegnazione sarà il </a:t>
            </a:r>
            <a:r>
              <a:rPr lang="it-IT" sz="1800" b="1"/>
              <a:t>valore fiscale del bene in capo all’assegnatario</a:t>
            </a:r>
          </a:p>
        </p:txBody>
      </p:sp>
      <p:sp>
        <p:nvSpPr>
          <p:cNvPr id="23581" name="Rectangle 55"/>
          <p:cNvSpPr>
            <a:spLocks noChangeArrowheads="1"/>
          </p:cNvSpPr>
          <p:nvPr/>
        </p:nvSpPr>
        <p:spPr bwMode="auto">
          <a:xfrm>
            <a:off x="468313" y="4868863"/>
            <a:ext cx="8280400" cy="1296987"/>
          </a:xfrm>
          <a:prstGeom prst="rect">
            <a:avLst/>
          </a:prstGeom>
          <a:solidFill>
            <a:srgbClr val="FF99CC">
              <a:alpha val="23921"/>
            </a:srgb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8AC74948-CD12-D8D9-BB8F-257258CD6F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https://www.francesco-derosa.it/</a:t>
            </a:r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5372013C-4ABD-031A-17DA-F7851EE018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8FD4AF-0EA0-43AC-83D9-8536965E3F4B}" type="slidenum">
              <a:rPr lang="it-IT" smtClean="0"/>
              <a:pPr>
                <a:defRPr/>
              </a:pPr>
              <a:t>16</a:t>
            </a:fld>
            <a:endParaRPr lang="it-IT" dirty="0"/>
          </a:p>
        </p:txBody>
      </p:sp>
    </p:spTree>
  </p:cSld>
  <p:clrMapOvr>
    <a:masterClrMapping/>
  </p:clrMapOvr>
  <p:transition advTm="10000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olo 1"/>
          <p:cNvSpPr txBox="1">
            <a:spLocks/>
          </p:cNvSpPr>
          <p:nvPr/>
        </p:nvSpPr>
        <p:spPr>
          <a:xfrm>
            <a:off x="395288" y="260350"/>
            <a:ext cx="8416925" cy="693738"/>
          </a:xfrm>
          <a:prstGeom prst="rect">
            <a:avLst/>
          </a:prstGeom>
          <a:solidFill>
            <a:schemeClr val="accent6"/>
          </a:solidFill>
        </p:spPr>
        <p:txBody>
          <a:bodyPr anchor="ctr">
            <a:normAutofit/>
          </a:bodyPr>
          <a:lstStyle/>
          <a:p>
            <a:pPr algn="ctr" defTabSz="457200">
              <a:defRPr/>
            </a:pPr>
            <a:r>
              <a:rPr lang="it-IT" sz="2400" b="1">
                <a:solidFill>
                  <a:schemeClr val="bg1"/>
                </a:solidFill>
              </a:rPr>
              <a:t>Le minusvalenze</a:t>
            </a:r>
          </a:p>
        </p:txBody>
      </p:sp>
      <p:sp>
        <p:nvSpPr>
          <p:cNvPr id="24580" name="Text Box 6"/>
          <p:cNvSpPr txBox="1">
            <a:spLocks noChangeArrowheads="1"/>
          </p:cNvSpPr>
          <p:nvPr/>
        </p:nvSpPr>
        <p:spPr bwMode="auto">
          <a:xfrm>
            <a:off x="6784975" y="1341438"/>
            <a:ext cx="14589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it-IT" sz="1800"/>
          </a:p>
        </p:txBody>
      </p:sp>
      <p:graphicFrame>
        <p:nvGraphicFramePr>
          <p:cNvPr id="24629" name="Group 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3842924"/>
              </p:ext>
            </p:extLst>
          </p:nvPr>
        </p:nvGraphicFramePr>
        <p:xfrm>
          <a:off x="1524000" y="1700213"/>
          <a:ext cx="6096000" cy="3816352"/>
        </p:xfrm>
        <a:graphic>
          <a:graphicData uri="http://schemas.openxmlformats.org/drawingml/2006/table">
            <a:tbl>
              <a:tblPr/>
              <a:tblGrid>
                <a:gridCol w="1752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47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954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15963"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 </a:t>
                      </a:r>
                      <a:r>
                        <a:rPr kumimoji="0" lang="it-IT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assegnazione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27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it-IT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Irpef - Ires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Irap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16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Beni non strumentali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Non deducibile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331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Deducibile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699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Beni merce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it-IT" sz="2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Deducibile </a:t>
                      </a:r>
                      <a:r>
                        <a:rPr kumimoji="0" lang="it-IT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(a determinate condizioni e modalità)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Deducibile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5963"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 </a:t>
                      </a:r>
                      <a:r>
                        <a:rPr kumimoji="0" lang="it-IT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cessione</a:t>
                      </a:r>
                      <a:r>
                        <a:rPr kumimoji="0" lang="it-IT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 sempre deducibile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B29072EA-041E-CE63-76A9-25189E451F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https://www.francesco-derosa.it/</a:t>
            </a:r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A90D2B40-8685-310C-840F-0514775F5F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8FD4AF-0EA0-43AC-83D9-8536965E3F4B}" type="slidenum">
              <a:rPr lang="it-IT" smtClean="0"/>
              <a:pPr>
                <a:defRPr/>
              </a:pPr>
              <a:t>17</a:t>
            </a:fld>
            <a:endParaRPr lang="it-IT" dirty="0"/>
          </a:p>
        </p:txBody>
      </p:sp>
    </p:spTree>
  </p:cSld>
  <p:clrMapOvr>
    <a:masterClrMapping/>
  </p:clrMapOvr>
  <p:transition advTm="10000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olo 1"/>
          <p:cNvSpPr txBox="1">
            <a:spLocks/>
          </p:cNvSpPr>
          <p:nvPr/>
        </p:nvSpPr>
        <p:spPr>
          <a:xfrm>
            <a:off x="381000" y="274638"/>
            <a:ext cx="8416925" cy="693737"/>
          </a:xfrm>
          <a:prstGeom prst="rect">
            <a:avLst/>
          </a:prstGeom>
          <a:solidFill>
            <a:schemeClr val="accent6"/>
          </a:solidFill>
        </p:spPr>
        <p:txBody>
          <a:bodyPr anchor="ctr">
            <a:normAutofit/>
          </a:bodyPr>
          <a:lstStyle/>
          <a:p>
            <a:pPr algn="ctr" defTabSz="457200">
              <a:defRPr/>
            </a:pPr>
            <a:r>
              <a:rPr lang="it-IT" sz="2400" b="1" dirty="0">
                <a:solidFill>
                  <a:schemeClr val="bg1"/>
                </a:solidFill>
              </a:rPr>
              <a:t>“Minusvalenze” da assegnazione di beni merce</a:t>
            </a:r>
          </a:p>
        </p:txBody>
      </p:sp>
      <p:sp>
        <p:nvSpPr>
          <p:cNvPr id="25603" name="CasellaDiTesto 14"/>
          <p:cNvSpPr txBox="1">
            <a:spLocks noChangeArrowheads="1"/>
          </p:cNvSpPr>
          <p:nvPr/>
        </p:nvSpPr>
        <p:spPr bwMode="auto">
          <a:xfrm>
            <a:off x="2771775" y="1125538"/>
            <a:ext cx="4321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it-IT" sz="2400" b="1"/>
          </a:p>
        </p:txBody>
      </p:sp>
      <p:sp>
        <p:nvSpPr>
          <p:cNvPr id="25604" name="CasellaDiTesto 22"/>
          <p:cNvSpPr txBox="1">
            <a:spLocks noChangeArrowheads="1"/>
          </p:cNvSpPr>
          <p:nvPr/>
        </p:nvSpPr>
        <p:spPr bwMode="auto">
          <a:xfrm rot="-1438756">
            <a:off x="7350125" y="5329238"/>
            <a:ext cx="1592263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it-IT" sz="2200"/>
          </a:p>
        </p:txBody>
      </p:sp>
      <p:sp>
        <p:nvSpPr>
          <p:cNvPr id="25605" name="CasellaDiTesto 27"/>
          <p:cNvSpPr txBox="1">
            <a:spLocks noChangeArrowheads="1"/>
          </p:cNvSpPr>
          <p:nvPr/>
        </p:nvSpPr>
        <p:spPr bwMode="auto">
          <a:xfrm>
            <a:off x="107950" y="5732463"/>
            <a:ext cx="3959225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it-IT" sz="2200"/>
          </a:p>
        </p:txBody>
      </p:sp>
      <p:graphicFrame>
        <p:nvGraphicFramePr>
          <p:cNvPr id="25632" name="Group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2699471"/>
              </p:ext>
            </p:extLst>
          </p:nvPr>
        </p:nvGraphicFramePr>
        <p:xfrm>
          <a:off x="1116013" y="1412875"/>
          <a:ext cx="6048375" cy="2254250"/>
        </p:xfrm>
        <a:graphic>
          <a:graphicData uri="http://schemas.openxmlformats.org/drawingml/2006/table">
            <a:tbl>
              <a:tblPr bandRow="1">
                <a:tableStyleId>{284E427A-3D55-4303-BF80-6455036E1DE7}</a:tableStyleId>
              </a:tblPr>
              <a:tblGrid>
                <a:gridCol w="45354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28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2000" b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Valore fiscale (costo)</a:t>
                      </a:r>
                      <a:endParaRPr kumimoji="0" 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2000" b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300.000</a:t>
                      </a:r>
                      <a:endParaRPr kumimoji="0" 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Valore normale (ricavo)</a:t>
                      </a:r>
                      <a:endParaRPr kumimoji="0" lang="it-IT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2000" b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200.000</a:t>
                      </a:r>
                      <a:endParaRPr kumimoji="0" 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Valore catastale (ricavo)</a:t>
                      </a:r>
                      <a:endParaRPr kumimoji="0" lang="it-IT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2000" b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120.000</a:t>
                      </a:r>
                      <a:endParaRPr kumimoji="0" 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2000" b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Minusvalenza (differenziale negativo)</a:t>
                      </a:r>
                      <a:endParaRPr kumimoji="0" 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2000" b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180.000</a:t>
                      </a:r>
                      <a:endParaRPr kumimoji="0" 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2000" b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Minusvalenza deducibile</a:t>
                      </a:r>
                      <a:endParaRPr kumimoji="0" lang="it-IT" sz="20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100.000</a:t>
                      </a:r>
                      <a:endParaRPr kumimoji="0" lang="it-IT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5626" name="Text Box 104"/>
          <p:cNvSpPr txBox="1">
            <a:spLocks noChangeArrowheads="1"/>
          </p:cNvSpPr>
          <p:nvPr/>
        </p:nvSpPr>
        <p:spPr bwMode="auto">
          <a:xfrm>
            <a:off x="395288" y="4005263"/>
            <a:ext cx="8301037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81000" indent="-381000" algn="just">
              <a:buFont typeface="Wingdings" panose="05000000000000000000" pitchFamily="2" charset="2"/>
              <a:buChar char="Ø"/>
            </a:pPr>
            <a:r>
              <a:rPr lang="it-IT" sz="2000" dirty="0">
                <a:latin typeface="+mj-lt"/>
              </a:rPr>
              <a:t>È deducibile ai fini delle imposte sui redditi il differenziale negativo conteggiato secondo le regole ordinarie del D.P.R. 917/86 (art. 85, commi 1 e 2), v. circolare dell’Agenzia delle entrate n. 8/E del 7 aprile 2017;</a:t>
            </a:r>
          </a:p>
          <a:p>
            <a:pPr marL="381000" indent="-381000" algn="just">
              <a:buFont typeface="Wingdings" panose="05000000000000000000" pitchFamily="2" charset="2"/>
              <a:buChar char="Ø"/>
            </a:pPr>
            <a:r>
              <a:rPr lang="it-IT" sz="2000" dirty="0">
                <a:latin typeface="+mj-lt"/>
              </a:rPr>
              <a:t>È deducibile ai fini Irap il differenziale negativo contabilizzato.</a:t>
            </a:r>
          </a:p>
        </p:txBody>
      </p:sp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B8443595-F8CF-AA52-E88C-FF0B053DD7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https://www.francesco-derosa.it/</a:t>
            </a:r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04E24C0D-1C3C-876D-3349-F2EF1B0A7F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8FD4AF-0EA0-43AC-83D9-8536965E3F4B}" type="slidenum">
              <a:rPr lang="it-IT" smtClean="0"/>
              <a:pPr>
                <a:defRPr/>
              </a:pPr>
              <a:t>18</a:t>
            </a:fld>
            <a:endParaRPr lang="it-IT" dirty="0"/>
          </a:p>
        </p:txBody>
      </p:sp>
    </p:spTree>
  </p:cSld>
  <p:clrMapOvr>
    <a:masterClrMapping/>
  </p:clrMapOvr>
  <p:transition advTm="10000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>
            <a:extLst>
              <a:ext uri="{FF2B5EF4-FFF2-40B4-BE49-F238E27FC236}">
                <a16:creationId xmlns:a16="http://schemas.microsoft.com/office/drawing/2014/main" id="{649C8BE5-CEB5-2D80-7022-4696E6AE74E1}"/>
              </a:ext>
            </a:extLst>
          </p:cNvPr>
          <p:cNvSpPr/>
          <p:nvPr/>
        </p:nvSpPr>
        <p:spPr>
          <a:xfrm>
            <a:off x="395288" y="3573016"/>
            <a:ext cx="8424862" cy="230425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1436AC5D-1B88-F770-AF27-D9AAEFCA39DD}"/>
              </a:ext>
            </a:extLst>
          </p:cNvPr>
          <p:cNvSpPr/>
          <p:nvPr/>
        </p:nvSpPr>
        <p:spPr>
          <a:xfrm>
            <a:off x="395288" y="1341438"/>
            <a:ext cx="8416925" cy="1943546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Titolo 1"/>
          <p:cNvSpPr txBox="1">
            <a:spLocks/>
          </p:cNvSpPr>
          <p:nvPr/>
        </p:nvSpPr>
        <p:spPr>
          <a:xfrm>
            <a:off x="395288" y="260350"/>
            <a:ext cx="8416925" cy="693738"/>
          </a:xfrm>
          <a:prstGeom prst="rect">
            <a:avLst/>
          </a:prstGeom>
          <a:solidFill>
            <a:schemeClr val="accent6"/>
          </a:solidFill>
        </p:spPr>
        <p:txBody>
          <a:bodyPr anchor="ctr">
            <a:normAutofit/>
          </a:bodyPr>
          <a:lstStyle/>
          <a:p>
            <a:pPr algn="ctr" defTabSz="457200">
              <a:defRPr/>
            </a:pPr>
            <a:r>
              <a:rPr lang="it-IT" sz="2400" b="1">
                <a:solidFill>
                  <a:schemeClr val="bg1"/>
                </a:solidFill>
              </a:rPr>
              <a:t>Gli effetti sui soci</a:t>
            </a:r>
          </a:p>
        </p:txBody>
      </p:sp>
      <p:sp>
        <p:nvSpPr>
          <p:cNvPr id="26628" name="Text Box 6"/>
          <p:cNvSpPr txBox="1">
            <a:spLocks noChangeArrowheads="1"/>
          </p:cNvSpPr>
          <p:nvPr/>
        </p:nvSpPr>
        <p:spPr bwMode="auto">
          <a:xfrm>
            <a:off x="6784975" y="1341438"/>
            <a:ext cx="14589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it-IT" sz="1800"/>
          </a:p>
        </p:txBody>
      </p:sp>
      <p:sp>
        <p:nvSpPr>
          <p:cNvPr id="26629" name="Text Box 8"/>
          <p:cNvSpPr txBox="1">
            <a:spLocks noChangeArrowheads="1"/>
          </p:cNvSpPr>
          <p:nvPr/>
        </p:nvSpPr>
        <p:spPr bwMode="auto">
          <a:xfrm>
            <a:off x="399257" y="1431767"/>
            <a:ext cx="8424862" cy="4678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it-IT" sz="2000" dirty="0">
                <a:latin typeface="+mj-lt"/>
              </a:rPr>
              <a:t>Soci di </a:t>
            </a:r>
            <a:r>
              <a:rPr lang="it-IT" sz="2000" dirty="0">
                <a:solidFill>
                  <a:srgbClr val="FC3312"/>
                </a:solidFill>
                <a:latin typeface="+mj-lt"/>
              </a:rPr>
              <a:t>società di persone</a:t>
            </a:r>
            <a:r>
              <a:rPr lang="it-IT" sz="2000" dirty="0">
                <a:latin typeface="+mj-lt"/>
              </a:rPr>
              <a:t>:</a:t>
            </a:r>
          </a:p>
          <a:p>
            <a:pPr algn="just">
              <a:buFont typeface="Wingdings" pitchFamily="2" charset="2"/>
              <a:buChar char="Ø"/>
            </a:pPr>
            <a:r>
              <a:rPr lang="it-IT" sz="2000" dirty="0">
                <a:latin typeface="+mj-lt"/>
              </a:rPr>
              <a:t> il costo della partecipazione si incrementa in misura pari al plusvalore assoggettato all’imposta sostitutiva;</a:t>
            </a:r>
          </a:p>
          <a:p>
            <a:pPr algn="just">
              <a:buFont typeface="Wingdings" pitchFamily="2" charset="2"/>
              <a:buChar char="Ø"/>
            </a:pPr>
            <a:r>
              <a:rPr lang="it-IT" sz="2000" dirty="0">
                <a:latin typeface="+mj-lt"/>
              </a:rPr>
              <a:t> la distribuzione di riserve di utili (o di capitale) non è soggetta ad imposta, ma riduce il costo della partecipazione.</a:t>
            </a:r>
          </a:p>
          <a:p>
            <a:pPr algn="just">
              <a:buFont typeface="Wingdings" pitchFamily="2" charset="2"/>
              <a:buChar char="Ø"/>
            </a:pPr>
            <a:endParaRPr lang="it-IT" sz="2000" dirty="0">
              <a:latin typeface="+mj-lt"/>
            </a:endParaRPr>
          </a:p>
          <a:p>
            <a:pPr algn="just">
              <a:buFont typeface="Wingdings" pitchFamily="2" charset="2"/>
              <a:buChar char="Ø"/>
            </a:pPr>
            <a:endParaRPr lang="it-IT" sz="2000" dirty="0">
              <a:latin typeface="+mj-lt"/>
            </a:endParaRPr>
          </a:p>
          <a:p>
            <a:pPr algn="just">
              <a:buFont typeface="Wingdings" pitchFamily="2" charset="2"/>
              <a:buNone/>
            </a:pPr>
            <a:r>
              <a:rPr lang="it-IT" sz="2000" dirty="0">
                <a:solidFill>
                  <a:schemeClr val="bg1"/>
                </a:solidFill>
                <a:latin typeface="+mj-lt"/>
              </a:rPr>
              <a:t>Soci di </a:t>
            </a:r>
            <a:r>
              <a:rPr lang="it-IT" sz="2000" dirty="0">
                <a:solidFill>
                  <a:srgbClr val="FC3312"/>
                </a:solidFill>
                <a:latin typeface="+mj-lt"/>
              </a:rPr>
              <a:t>società di capitali</a:t>
            </a:r>
            <a:r>
              <a:rPr lang="it-IT" sz="2000" dirty="0">
                <a:solidFill>
                  <a:schemeClr val="bg1"/>
                </a:solidFill>
                <a:latin typeface="+mj-lt"/>
              </a:rPr>
              <a:t>:</a:t>
            </a:r>
          </a:p>
          <a:p>
            <a:pPr algn="just">
              <a:buFont typeface="Wingdings" pitchFamily="2" charset="2"/>
              <a:buChar char="Ø"/>
            </a:pPr>
            <a:r>
              <a:rPr lang="it-IT" sz="2000" dirty="0">
                <a:solidFill>
                  <a:schemeClr val="bg1"/>
                </a:solidFill>
                <a:latin typeface="+mj-lt"/>
              </a:rPr>
              <a:t> la distribuzione di utili è soggetta alle regole ordinarie, ma non per la parte corrispondente al plusvalore sul quale la società ha pagato l’imposta sostitutiva;</a:t>
            </a:r>
          </a:p>
          <a:p>
            <a:pPr algn="just">
              <a:buFont typeface="Wingdings" pitchFamily="2" charset="2"/>
              <a:buChar char="Ø"/>
            </a:pPr>
            <a:r>
              <a:rPr lang="it-IT" sz="2000" dirty="0">
                <a:solidFill>
                  <a:schemeClr val="bg1"/>
                </a:solidFill>
                <a:latin typeface="+mj-lt"/>
              </a:rPr>
              <a:t>la distribuzione di riserve di capitale riduce il costo della partecipazione, ma non per la parte corrispondente al plusvalore sul quale la società ha pagato l’imposta sostitutiva.</a:t>
            </a:r>
          </a:p>
          <a:p>
            <a:pPr>
              <a:buFont typeface="Wingdings" pitchFamily="2" charset="2"/>
              <a:buChar char="Ø"/>
            </a:pPr>
            <a:endParaRPr lang="it-IT" dirty="0"/>
          </a:p>
        </p:txBody>
      </p:sp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25816391-CB63-BD4D-1E1F-7B4BCDDA88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https://www.francesco-derosa.it/</a:t>
            </a:r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8411D7FB-FABD-366E-A911-45DB8BE32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8FD4AF-0EA0-43AC-83D9-8536965E3F4B}" type="slidenum">
              <a:rPr lang="it-IT" smtClean="0"/>
              <a:pPr>
                <a:defRPr/>
              </a:pPr>
              <a:t>19</a:t>
            </a:fld>
            <a:endParaRPr lang="it-IT" dirty="0"/>
          </a:p>
        </p:txBody>
      </p:sp>
    </p:spTree>
  </p:cSld>
  <p:clrMapOvr>
    <a:masterClrMapping/>
  </p:clrMapOvr>
  <p:transition advTm="1000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olo 1"/>
          <p:cNvSpPr txBox="1">
            <a:spLocks/>
          </p:cNvSpPr>
          <p:nvPr/>
        </p:nvSpPr>
        <p:spPr>
          <a:xfrm>
            <a:off x="395288" y="260350"/>
            <a:ext cx="8416925" cy="693738"/>
          </a:xfrm>
          <a:prstGeom prst="rect">
            <a:avLst/>
          </a:prstGeom>
          <a:solidFill>
            <a:schemeClr val="accent6"/>
          </a:solidFill>
        </p:spPr>
        <p:txBody>
          <a:bodyPr anchor="ctr">
            <a:normAutofit/>
          </a:bodyPr>
          <a:lstStyle/>
          <a:p>
            <a:pPr algn="ctr" defTabSz="457200">
              <a:defRPr/>
            </a:pPr>
            <a:r>
              <a:rPr lang="it-IT" sz="2400" b="1">
                <a:solidFill>
                  <a:schemeClr val="bg1"/>
                </a:solidFill>
              </a:rPr>
              <a:t>Riferimenti normativi e di prassi</a:t>
            </a:r>
          </a:p>
        </p:txBody>
      </p:sp>
      <p:sp>
        <p:nvSpPr>
          <p:cNvPr id="16387" name="Text Box 5"/>
          <p:cNvSpPr txBox="1">
            <a:spLocks noChangeArrowheads="1"/>
          </p:cNvSpPr>
          <p:nvPr/>
        </p:nvSpPr>
        <p:spPr bwMode="auto">
          <a:xfrm>
            <a:off x="142647" y="1628800"/>
            <a:ext cx="8380413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838200" lvl="1" indent="-381000" algn="just">
              <a:spcBef>
                <a:spcPct val="50000"/>
              </a:spcBef>
              <a:buFont typeface="Wingdings" pitchFamily="2" charset="2"/>
              <a:buChar char="Ø"/>
            </a:pPr>
            <a:r>
              <a:rPr lang="it-IT" sz="2400" dirty="0"/>
              <a:t>Art. 1, commi 100-106, L. 197/2022 (legge di bilancio 2023)</a:t>
            </a:r>
          </a:p>
          <a:p>
            <a:pPr marL="838200" lvl="1" indent="-381000" algn="just">
              <a:spcBef>
                <a:spcPct val="50000"/>
              </a:spcBef>
              <a:buFont typeface="Wingdings" pitchFamily="2" charset="2"/>
              <a:buChar char="Ø"/>
            </a:pPr>
            <a:r>
              <a:rPr lang="it-IT" sz="2400" dirty="0"/>
              <a:t>Art. 1, commi 115-121, L. 208/2015 (legge di stabilità 2016)</a:t>
            </a:r>
          </a:p>
          <a:p>
            <a:pPr marL="838200" lvl="1" indent="-381000" algn="just">
              <a:spcBef>
                <a:spcPct val="50000"/>
              </a:spcBef>
              <a:buFont typeface="Wingdings" pitchFamily="2" charset="2"/>
              <a:buChar char="Ø"/>
            </a:pPr>
            <a:r>
              <a:rPr lang="it-IT" sz="2400" dirty="0"/>
              <a:t>Circolare Agenzia delle entrate n.26/E del 1° giugno 2016</a:t>
            </a:r>
          </a:p>
          <a:p>
            <a:pPr marL="838200" lvl="1" indent="-381000" algn="just">
              <a:spcBef>
                <a:spcPct val="50000"/>
              </a:spcBef>
              <a:buFont typeface="Wingdings" pitchFamily="2" charset="2"/>
              <a:buChar char="Ø"/>
            </a:pPr>
            <a:r>
              <a:rPr lang="it-IT" sz="2400" dirty="0"/>
              <a:t>Circolare Agenzia delle entrate n.37/E del 16 settembre 2016</a:t>
            </a:r>
          </a:p>
          <a:p>
            <a:pPr marL="838200" lvl="1" indent="-381000" algn="just">
              <a:spcBef>
                <a:spcPct val="50000"/>
              </a:spcBef>
              <a:buFont typeface="Wingdings" pitchFamily="2" charset="2"/>
              <a:buChar char="Ø"/>
            </a:pPr>
            <a:r>
              <a:rPr lang="it-IT" sz="2400" dirty="0"/>
              <a:t>Documento CNDCEC Marzo 2016: “L’assegnazione dei beni ai soci: trattamento contabile e profili operativi”</a:t>
            </a:r>
          </a:p>
        </p:txBody>
      </p:sp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CFF82429-EE41-2063-DA09-8D17EE31A5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https://www.francesco-derosa.it/</a:t>
            </a:r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6D16275A-202B-B619-8210-1D91FF239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8FD4AF-0EA0-43AC-83D9-8536965E3F4B}" type="slidenum">
              <a:rPr lang="it-IT" smtClean="0"/>
              <a:pPr>
                <a:defRPr/>
              </a:pPr>
              <a:t>2</a:t>
            </a:fld>
            <a:endParaRPr lang="it-IT" dirty="0"/>
          </a:p>
        </p:txBody>
      </p:sp>
    </p:spTree>
  </p:cSld>
  <p:clrMapOvr>
    <a:masterClrMapping/>
  </p:clrMapOvr>
  <p:transition advTm="10000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olo 1"/>
          <p:cNvSpPr txBox="1">
            <a:spLocks/>
          </p:cNvSpPr>
          <p:nvPr/>
        </p:nvSpPr>
        <p:spPr>
          <a:xfrm>
            <a:off x="395288" y="260350"/>
            <a:ext cx="8416925" cy="693738"/>
          </a:xfrm>
          <a:prstGeom prst="rect">
            <a:avLst/>
          </a:prstGeom>
          <a:solidFill>
            <a:schemeClr val="accent6"/>
          </a:solidFill>
        </p:spPr>
        <p:txBody>
          <a:bodyPr anchor="ctr">
            <a:normAutofit/>
          </a:bodyPr>
          <a:lstStyle/>
          <a:p>
            <a:pPr algn="ctr" defTabSz="457200">
              <a:defRPr/>
            </a:pPr>
            <a:r>
              <a:rPr lang="it-IT" sz="2400" b="1" dirty="0">
                <a:solidFill>
                  <a:schemeClr val="bg1"/>
                </a:solidFill>
              </a:rPr>
              <a:t>Gli effetti sui soci - esempio</a:t>
            </a:r>
          </a:p>
        </p:txBody>
      </p:sp>
      <p:sp>
        <p:nvSpPr>
          <p:cNvPr id="27652" name="Text Box 6"/>
          <p:cNvSpPr txBox="1">
            <a:spLocks noChangeArrowheads="1"/>
          </p:cNvSpPr>
          <p:nvPr/>
        </p:nvSpPr>
        <p:spPr bwMode="auto">
          <a:xfrm>
            <a:off x="6784975" y="1341438"/>
            <a:ext cx="14589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it-IT" sz="1800"/>
          </a:p>
        </p:txBody>
      </p:sp>
      <p:sp>
        <p:nvSpPr>
          <p:cNvPr id="27653" name="Text Box 13"/>
          <p:cNvSpPr txBox="1">
            <a:spLocks noChangeArrowheads="1"/>
          </p:cNvSpPr>
          <p:nvPr/>
        </p:nvSpPr>
        <p:spPr bwMode="auto">
          <a:xfrm>
            <a:off x="539750" y="1268413"/>
            <a:ext cx="82089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it-IT" sz="1800"/>
          </a:p>
        </p:txBody>
      </p:sp>
      <p:sp>
        <p:nvSpPr>
          <p:cNvPr id="27654" name="Text Box 14"/>
          <p:cNvSpPr txBox="1">
            <a:spLocks noChangeArrowheads="1"/>
          </p:cNvSpPr>
          <p:nvPr/>
        </p:nvSpPr>
        <p:spPr bwMode="auto">
          <a:xfrm>
            <a:off x="1763713" y="3716338"/>
            <a:ext cx="19653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it-IT" sz="1800"/>
          </a:p>
        </p:txBody>
      </p:sp>
      <p:sp>
        <p:nvSpPr>
          <p:cNvPr id="27655" name="Text Box 48"/>
          <p:cNvSpPr txBox="1">
            <a:spLocks noChangeArrowheads="1"/>
          </p:cNvSpPr>
          <p:nvPr/>
        </p:nvSpPr>
        <p:spPr bwMode="auto">
          <a:xfrm>
            <a:off x="6227763" y="3789363"/>
            <a:ext cx="7921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it-IT" sz="2400"/>
          </a:p>
        </p:txBody>
      </p:sp>
      <p:graphicFrame>
        <p:nvGraphicFramePr>
          <p:cNvPr id="27721" name="Group 73"/>
          <p:cNvGraphicFramePr>
            <a:graphicFrameLocks noGrp="1"/>
          </p:cNvGraphicFramePr>
          <p:nvPr/>
        </p:nvGraphicFramePr>
        <p:xfrm>
          <a:off x="1524000" y="1397000"/>
          <a:ext cx="6096000" cy="2273619"/>
        </p:xfrm>
        <a:graphic>
          <a:graphicData uri="http://schemas.openxmlformats.org/drawingml/2006/table">
            <a:tbl>
              <a:tblPr/>
              <a:tblGrid>
                <a:gridCol w="1679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84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87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192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44513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Attivo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Passivo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45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Immobile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Riserva di utili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29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it-IT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it-IT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Fondo ammortamento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4513">
                <a:tc gridSpan="4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Valore di assegnazione dell’immobile 400.000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27735" name="Group 8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2204047"/>
              </p:ext>
            </p:extLst>
          </p:nvPr>
        </p:nvGraphicFramePr>
        <p:xfrm>
          <a:off x="971550" y="4005263"/>
          <a:ext cx="7056438" cy="1572768"/>
        </p:xfrm>
        <a:graphic>
          <a:graphicData uri="http://schemas.openxmlformats.org/drawingml/2006/table">
            <a:tbl>
              <a:tblPr/>
              <a:tblGrid>
                <a:gridCol w="35290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274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557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Soci di società di persone: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Il costo della partecipazione si incrementa di 100.000, e poi si riduce di 400.000.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Soci di società di capitali: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- Il dividendo in natura è pari a 400.000, di cui solo 300.000 imponibili.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it-IT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B2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7FE5010D-590E-936C-5F58-A3EF942A39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https://www.francesco-derosa.it/</a:t>
            </a:r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C36C93AE-4736-1694-D8C2-E3674B04AD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8FD4AF-0EA0-43AC-83D9-8536965E3F4B}" type="slidenum">
              <a:rPr lang="it-IT" smtClean="0"/>
              <a:pPr>
                <a:defRPr/>
              </a:pPr>
              <a:t>20</a:t>
            </a:fld>
            <a:endParaRPr lang="it-IT" dirty="0"/>
          </a:p>
        </p:txBody>
      </p:sp>
    </p:spTree>
  </p:cSld>
  <p:clrMapOvr>
    <a:masterClrMapping/>
  </p:clrMapOvr>
  <p:transition advTm="10000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olo 1"/>
          <p:cNvSpPr txBox="1">
            <a:spLocks/>
          </p:cNvSpPr>
          <p:nvPr/>
        </p:nvSpPr>
        <p:spPr>
          <a:xfrm>
            <a:off x="395288" y="260350"/>
            <a:ext cx="8416925" cy="693738"/>
          </a:xfrm>
          <a:prstGeom prst="rect">
            <a:avLst/>
          </a:prstGeom>
          <a:solidFill>
            <a:schemeClr val="accent6"/>
          </a:solidFill>
        </p:spPr>
        <p:txBody>
          <a:bodyPr anchor="ctr">
            <a:normAutofit/>
          </a:bodyPr>
          <a:lstStyle/>
          <a:p>
            <a:pPr algn="ctr" defTabSz="457200">
              <a:defRPr/>
            </a:pPr>
            <a:r>
              <a:rPr lang="it-IT" sz="2400" b="1" dirty="0">
                <a:solidFill>
                  <a:schemeClr val="bg1"/>
                </a:solidFill>
              </a:rPr>
              <a:t>Gli effetti sui soci - esempio</a:t>
            </a:r>
          </a:p>
        </p:txBody>
      </p:sp>
      <p:sp>
        <p:nvSpPr>
          <p:cNvPr id="27652" name="Text Box 6"/>
          <p:cNvSpPr txBox="1">
            <a:spLocks noChangeArrowheads="1"/>
          </p:cNvSpPr>
          <p:nvPr/>
        </p:nvSpPr>
        <p:spPr bwMode="auto">
          <a:xfrm>
            <a:off x="6784975" y="1341438"/>
            <a:ext cx="14589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it-IT" sz="1800"/>
          </a:p>
        </p:txBody>
      </p:sp>
      <p:sp>
        <p:nvSpPr>
          <p:cNvPr id="27653" name="Text Box 13"/>
          <p:cNvSpPr txBox="1">
            <a:spLocks noChangeArrowheads="1"/>
          </p:cNvSpPr>
          <p:nvPr/>
        </p:nvSpPr>
        <p:spPr bwMode="auto">
          <a:xfrm>
            <a:off x="539750" y="1268413"/>
            <a:ext cx="82089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it-IT" sz="1800"/>
          </a:p>
        </p:txBody>
      </p:sp>
      <p:sp>
        <p:nvSpPr>
          <p:cNvPr id="27654" name="Text Box 14"/>
          <p:cNvSpPr txBox="1">
            <a:spLocks noChangeArrowheads="1"/>
          </p:cNvSpPr>
          <p:nvPr/>
        </p:nvSpPr>
        <p:spPr bwMode="auto">
          <a:xfrm>
            <a:off x="1763713" y="3716338"/>
            <a:ext cx="19653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it-IT" sz="1800"/>
          </a:p>
        </p:txBody>
      </p:sp>
      <p:sp>
        <p:nvSpPr>
          <p:cNvPr id="27655" name="Text Box 48"/>
          <p:cNvSpPr txBox="1">
            <a:spLocks noChangeArrowheads="1"/>
          </p:cNvSpPr>
          <p:nvPr/>
        </p:nvSpPr>
        <p:spPr bwMode="auto">
          <a:xfrm>
            <a:off x="6227763" y="3789363"/>
            <a:ext cx="7921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it-IT" sz="2400"/>
          </a:p>
        </p:txBody>
      </p:sp>
      <p:graphicFrame>
        <p:nvGraphicFramePr>
          <p:cNvPr id="27721" name="Group 7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0584697"/>
              </p:ext>
            </p:extLst>
          </p:nvPr>
        </p:nvGraphicFramePr>
        <p:xfrm>
          <a:off x="1399394" y="1102340"/>
          <a:ext cx="6408712" cy="2954396"/>
        </p:xfrm>
        <a:graphic>
          <a:graphicData uri="http://schemas.openxmlformats.org/drawingml/2006/table">
            <a:tbl>
              <a:tblPr/>
              <a:tblGrid>
                <a:gridCol w="17657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86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174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868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2444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Attivo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Passivo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494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Immobile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200.000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Capitale </a:t>
                      </a:r>
                      <a:r>
                        <a:rPr kumimoji="0" lang="it-IT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soc</a:t>
                      </a: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100.000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494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Crediti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300.000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Ris</a:t>
                      </a: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 di capitale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700.000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12244288"/>
                  </a:ext>
                </a:extLst>
              </a:tr>
              <a:tr h="47494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Banca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500.000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Fondo </a:t>
                      </a:r>
                      <a:r>
                        <a:rPr kumimoji="0" lang="it-IT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amm</a:t>
                      </a: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200.000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5500734"/>
                  </a:ext>
                </a:extLst>
              </a:tr>
              <a:tr h="47494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1.000.000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1.000.000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4947">
                <a:tc gridSpan="4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</a:t>
                      </a:r>
                      <a:r>
                        <a:rPr kumimoji="0" 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alore di assegnazione dell’immobile 300.000, due soci al 50%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Socio A assegnazione immobile, socio B denaro 300.000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27735" name="Group 8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8806435"/>
              </p:ext>
            </p:extLst>
          </p:nvPr>
        </p:nvGraphicFramePr>
        <p:xfrm>
          <a:off x="1007777" y="4380929"/>
          <a:ext cx="7056438" cy="1841055"/>
        </p:xfrm>
        <a:graphic>
          <a:graphicData uri="http://schemas.openxmlformats.org/drawingml/2006/table">
            <a:tbl>
              <a:tblPr/>
              <a:tblGrid>
                <a:gridCol w="35290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274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4105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Società di persone: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Il costo della partecipazione si incrementa di 150.000 per ciascun socio, e poi si riduce di 300.000 per ciascun socio.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Soci di società di capitali: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- Il costo della partecipazione si incrementa di 300.000 per il solo socio assegnatario, e si riduce dello stesso importo con l’assegnazione.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B2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7FE5010D-590E-936C-5F58-A3EF942A39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https://www.francesco-derosa.it/</a:t>
            </a:r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C36C93AE-4736-1694-D8C2-E3674B04AD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8FD4AF-0EA0-43AC-83D9-8536965E3F4B}" type="slidenum">
              <a:rPr lang="it-IT" smtClean="0"/>
              <a:pPr>
                <a:defRPr/>
              </a:pPr>
              <a:t>21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12170008"/>
      </p:ext>
    </p:extLst>
  </p:cSld>
  <p:clrMapOvr>
    <a:masterClrMapping/>
  </p:clrMapOvr>
  <p:transition advTm="10000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nettore 5">
            <a:extLst>
              <a:ext uri="{FF2B5EF4-FFF2-40B4-BE49-F238E27FC236}">
                <a16:creationId xmlns:a16="http://schemas.microsoft.com/office/drawing/2014/main" id="{17695FCC-21FD-D58C-86A6-6E3F7F6845E8}"/>
              </a:ext>
            </a:extLst>
          </p:cNvPr>
          <p:cNvSpPr/>
          <p:nvPr/>
        </p:nvSpPr>
        <p:spPr>
          <a:xfrm>
            <a:off x="395288" y="4246563"/>
            <a:ext cx="2375494" cy="1385810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Titolo 1"/>
          <p:cNvSpPr txBox="1">
            <a:spLocks/>
          </p:cNvSpPr>
          <p:nvPr/>
        </p:nvSpPr>
        <p:spPr>
          <a:xfrm>
            <a:off x="395288" y="260350"/>
            <a:ext cx="8416925" cy="693738"/>
          </a:xfrm>
          <a:prstGeom prst="rect">
            <a:avLst/>
          </a:prstGeom>
          <a:solidFill>
            <a:schemeClr val="accent6"/>
          </a:solidFill>
        </p:spPr>
        <p:txBody>
          <a:bodyPr anchor="ctr">
            <a:normAutofit/>
          </a:bodyPr>
          <a:lstStyle/>
          <a:p>
            <a:pPr algn="ctr" defTabSz="457200">
              <a:defRPr/>
            </a:pPr>
            <a:r>
              <a:rPr lang="it-IT" sz="2400" b="1">
                <a:solidFill>
                  <a:schemeClr val="bg1"/>
                </a:solidFill>
              </a:rPr>
              <a:t>Gli effetti sui soci – il sottozero</a:t>
            </a:r>
          </a:p>
        </p:txBody>
      </p:sp>
      <p:sp>
        <p:nvSpPr>
          <p:cNvPr id="28676" name="Text Box 6"/>
          <p:cNvSpPr txBox="1">
            <a:spLocks noChangeArrowheads="1"/>
          </p:cNvSpPr>
          <p:nvPr/>
        </p:nvSpPr>
        <p:spPr bwMode="auto">
          <a:xfrm>
            <a:off x="6784975" y="1341438"/>
            <a:ext cx="14589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it-IT" sz="1800"/>
          </a:p>
        </p:txBody>
      </p:sp>
      <p:sp>
        <p:nvSpPr>
          <p:cNvPr id="28677" name="Text Box 13"/>
          <p:cNvSpPr txBox="1">
            <a:spLocks noChangeArrowheads="1"/>
          </p:cNvSpPr>
          <p:nvPr/>
        </p:nvSpPr>
        <p:spPr bwMode="auto">
          <a:xfrm>
            <a:off x="539750" y="1268413"/>
            <a:ext cx="82089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it-IT" sz="1800"/>
          </a:p>
        </p:txBody>
      </p:sp>
      <p:sp>
        <p:nvSpPr>
          <p:cNvPr id="28678" name="Text Box 14"/>
          <p:cNvSpPr txBox="1">
            <a:spLocks noChangeArrowheads="1"/>
          </p:cNvSpPr>
          <p:nvPr/>
        </p:nvSpPr>
        <p:spPr bwMode="auto">
          <a:xfrm>
            <a:off x="1763713" y="3716338"/>
            <a:ext cx="19653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it-IT" sz="1800"/>
          </a:p>
        </p:txBody>
      </p:sp>
      <p:sp>
        <p:nvSpPr>
          <p:cNvPr id="28679" name="Text Box 48"/>
          <p:cNvSpPr txBox="1">
            <a:spLocks noChangeArrowheads="1"/>
          </p:cNvSpPr>
          <p:nvPr/>
        </p:nvSpPr>
        <p:spPr bwMode="auto">
          <a:xfrm>
            <a:off x="6227763" y="3789363"/>
            <a:ext cx="7921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it-IT" sz="2400"/>
          </a:p>
        </p:txBody>
      </p:sp>
      <p:graphicFrame>
        <p:nvGraphicFramePr>
          <p:cNvPr id="57384" name="Group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2213757"/>
              </p:ext>
            </p:extLst>
          </p:nvPr>
        </p:nvGraphicFramePr>
        <p:xfrm>
          <a:off x="1487996" y="1225627"/>
          <a:ext cx="6096000" cy="2519617"/>
        </p:xfrm>
        <a:graphic>
          <a:graphicData uri="http://schemas.openxmlformats.org/drawingml/2006/table">
            <a:tbl>
              <a:tblPr/>
              <a:tblGrid>
                <a:gridCol w="1679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84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87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192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44513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Attivo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Passivo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45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Immobile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Riserva di capitale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29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it-IT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it-IT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Fondo ammortamento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4513">
                <a:tc gridSpan="4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Valore di assegnazione dell’immobile 400.000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Costo della partecipazione 250.000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8702" name="Text Box 42"/>
          <p:cNvSpPr txBox="1">
            <a:spLocks noChangeArrowheads="1"/>
          </p:cNvSpPr>
          <p:nvPr/>
        </p:nvSpPr>
        <p:spPr bwMode="auto">
          <a:xfrm>
            <a:off x="395288" y="4427155"/>
            <a:ext cx="237549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t-IT" sz="2000" dirty="0">
                <a:latin typeface="+mj-lt"/>
              </a:rPr>
              <a:t>Si verifica un sottozero di </a:t>
            </a:r>
            <a:r>
              <a:rPr lang="it-IT" sz="2000" b="1" dirty="0">
                <a:latin typeface="+mj-lt"/>
              </a:rPr>
              <a:t>50.000 </a:t>
            </a:r>
            <a:endParaRPr lang="it-IT" sz="2000" dirty="0">
              <a:latin typeface="+mj-lt"/>
            </a:endParaRPr>
          </a:p>
        </p:txBody>
      </p:sp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8B7351C1-6D8C-989A-7629-377D902470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https://www.francesco-derosa.it/</a:t>
            </a:r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EBA5CCAE-2DF4-99C1-BBB2-555691CB0B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8FD4AF-0EA0-43AC-83D9-8536965E3F4B}" type="slidenum">
              <a:rPr lang="it-IT" smtClean="0"/>
              <a:pPr>
                <a:defRPr/>
              </a:pPr>
              <a:t>22</a:t>
            </a:fld>
            <a:endParaRPr lang="it-IT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A91076A0-8A54-335E-529B-DA68088CECA6}"/>
              </a:ext>
            </a:extLst>
          </p:cNvPr>
          <p:cNvSpPr txBox="1"/>
          <p:nvPr/>
        </p:nvSpPr>
        <p:spPr>
          <a:xfrm>
            <a:off x="3850445" y="4989422"/>
            <a:ext cx="49545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800" dirty="0">
                <a:latin typeface="+mj-lt"/>
              </a:rPr>
              <a:t>Imponibile secondo le regole ordinarie:</a:t>
            </a:r>
          </a:p>
          <a:p>
            <a:pPr>
              <a:buFont typeface="Wingdings" pitchFamily="2" charset="2"/>
              <a:buChar char="Ø"/>
            </a:pPr>
            <a:r>
              <a:rPr lang="it-IT" sz="1800" dirty="0">
                <a:latin typeface="+mj-lt"/>
              </a:rPr>
              <a:t> nelle società di persone per trasparenza;</a:t>
            </a:r>
          </a:p>
          <a:p>
            <a:pPr>
              <a:buFont typeface="Wingdings" pitchFamily="2" charset="2"/>
              <a:buChar char="Ø"/>
            </a:pPr>
            <a:r>
              <a:rPr lang="it-IT" sz="1800" dirty="0">
                <a:latin typeface="+mj-lt"/>
              </a:rPr>
              <a:t> nelle società di capitali con imponibilità limitata o ritenuta secca.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66C32660-2878-1227-63FC-119437C9751E}"/>
              </a:ext>
            </a:extLst>
          </p:cNvPr>
          <p:cNvSpPr txBox="1"/>
          <p:nvPr/>
        </p:nvSpPr>
        <p:spPr>
          <a:xfrm>
            <a:off x="3850445" y="3973667"/>
            <a:ext cx="46318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+mj-lt"/>
              </a:rPr>
              <a:t>Che si ottiene da 250.000 + 100.000 (plusvalenza) – 400.000 (valore di assegnazione)</a:t>
            </a:r>
          </a:p>
        </p:txBody>
      </p:sp>
      <p:sp>
        <p:nvSpPr>
          <p:cNvPr id="8" name="Parentesi quadra aperta 7">
            <a:extLst>
              <a:ext uri="{FF2B5EF4-FFF2-40B4-BE49-F238E27FC236}">
                <a16:creationId xmlns:a16="http://schemas.microsoft.com/office/drawing/2014/main" id="{27F58518-9C34-DB52-48C8-61CD608A5AB1}"/>
              </a:ext>
            </a:extLst>
          </p:cNvPr>
          <p:cNvSpPr/>
          <p:nvPr/>
        </p:nvSpPr>
        <p:spPr>
          <a:xfrm>
            <a:off x="3811007" y="3908819"/>
            <a:ext cx="252000" cy="997303"/>
          </a:xfrm>
          <a:prstGeom prst="leftBracket">
            <a:avLst/>
          </a:prstGeom>
          <a:ln w="38100">
            <a:solidFill>
              <a:srgbClr val="FF0000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Parentesi quadra aperta 10">
            <a:extLst>
              <a:ext uri="{FF2B5EF4-FFF2-40B4-BE49-F238E27FC236}">
                <a16:creationId xmlns:a16="http://schemas.microsoft.com/office/drawing/2014/main" id="{635E4F37-667E-D010-1E6C-D99AD98A6018}"/>
              </a:ext>
            </a:extLst>
          </p:cNvPr>
          <p:cNvSpPr/>
          <p:nvPr/>
        </p:nvSpPr>
        <p:spPr>
          <a:xfrm>
            <a:off x="3811007" y="5023770"/>
            <a:ext cx="252000" cy="1152000"/>
          </a:xfrm>
          <a:prstGeom prst="leftBracket">
            <a:avLst/>
          </a:prstGeom>
          <a:ln w="38100">
            <a:solidFill>
              <a:srgbClr val="FF0000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3" name="Connettore 2 12">
            <a:extLst>
              <a:ext uri="{FF2B5EF4-FFF2-40B4-BE49-F238E27FC236}">
                <a16:creationId xmlns:a16="http://schemas.microsoft.com/office/drawing/2014/main" id="{EE0FBFB8-8829-1F80-F141-E70BD29E813C}"/>
              </a:ext>
            </a:extLst>
          </p:cNvPr>
          <p:cNvCxnSpPr/>
          <p:nvPr/>
        </p:nvCxnSpPr>
        <p:spPr>
          <a:xfrm flipV="1">
            <a:off x="2987824" y="4246563"/>
            <a:ext cx="576064" cy="334565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2 13">
            <a:extLst>
              <a:ext uri="{FF2B5EF4-FFF2-40B4-BE49-F238E27FC236}">
                <a16:creationId xmlns:a16="http://schemas.microsoft.com/office/drawing/2014/main" id="{76D4E23E-CBA9-3C76-735E-B22F1B00C9AD}"/>
              </a:ext>
            </a:extLst>
          </p:cNvPr>
          <p:cNvCxnSpPr>
            <a:cxnSpLocks/>
          </p:cNvCxnSpPr>
          <p:nvPr/>
        </p:nvCxnSpPr>
        <p:spPr>
          <a:xfrm rot="3000000" flipV="1">
            <a:off x="3031361" y="5249934"/>
            <a:ext cx="576064" cy="334565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Tm="10000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olo 1"/>
          <p:cNvSpPr txBox="1">
            <a:spLocks/>
          </p:cNvSpPr>
          <p:nvPr/>
        </p:nvSpPr>
        <p:spPr>
          <a:xfrm>
            <a:off x="395288" y="260350"/>
            <a:ext cx="8416925" cy="693738"/>
          </a:xfrm>
          <a:prstGeom prst="rect">
            <a:avLst/>
          </a:prstGeom>
          <a:solidFill>
            <a:schemeClr val="accent6"/>
          </a:solidFill>
        </p:spPr>
        <p:txBody>
          <a:bodyPr anchor="ctr">
            <a:normAutofit/>
          </a:bodyPr>
          <a:lstStyle/>
          <a:p>
            <a:pPr algn="ctr" defTabSz="457200">
              <a:defRPr/>
            </a:pPr>
            <a:r>
              <a:rPr lang="it-IT" sz="2400" b="1" dirty="0">
                <a:solidFill>
                  <a:schemeClr val="bg1"/>
                </a:solidFill>
              </a:rPr>
              <a:t>Gli effetti sui soci – </a:t>
            </a:r>
            <a:r>
              <a:rPr lang="it-IT" sz="2400" b="1" i="1" dirty="0">
                <a:solidFill>
                  <a:schemeClr val="bg1"/>
                </a:solidFill>
              </a:rPr>
              <a:t>par condicio</a:t>
            </a:r>
          </a:p>
        </p:txBody>
      </p:sp>
      <p:sp>
        <p:nvSpPr>
          <p:cNvPr id="27652" name="Text Box 6"/>
          <p:cNvSpPr txBox="1">
            <a:spLocks noChangeArrowheads="1"/>
          </p:cNvSpPr>
          <p:nvPr/>
        </p:nvSpPr>
        <p:spPr bwMode="auto">
          <a:xfrm>
            <a:off x="6784975" y="1341438"/>
            <a:ext cx="14589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it-IT" sz="1800"/>
          </a:p>
        </p:txBody>
      </p:sp>
      <p:sp>
        <p:nvSpPr>
          <p:cNvPr id="27653" name="Text Box 13"/>
          <p:cNvSpPr txBox="1">
            <a:spLocks noChangeArrowheads="1"/>
          </p:cNvSpPr>
          <p:nvPr/>
        </p:nvSpPr>
        <p:spPr bwMode="auto">
          <a:xfrm>
            <a:off x="539750" y="1268413"/>
            <a:ext cx="82089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it-IT" sz="1800"/>
          </a:p>
        </p:txBody>
      </p:sp>
      <p:sp>
        <p:nvSpPr>
          <p:cNvPr id="27654" name="Text Box 14"/>
          <p:cNvSpPr txBox="1">
            <a:spLocks noChangeArrowheads="1"/>
          </p:cNvSpPr>
          <p:nvPr/>
        </p:nvSpPr>
        <p:spPr bwMode="auto">
          <a:xfrm>
            <a:off x="1763713" y="3716338"/>
            <a:ext cx="19653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it-IT" sz="1800"/>
          </a:p>
        </p:txBody>
      </p:sp>
      <p:sp>
        <p:nvSpPr>
          <p:cNvPr id="27655" name="Text Box 48"/>
          <p:cNvSpPr txBox="1">
            <a:spLocks noChangeArrowheads="1"/>
          </p:cNvSpPr>
          <p:nvPr/>
        </p:nvSpPr>
        <p:spPr bwMode="auto">
          <a:xfrm>
            <a:off x="6227763" y="3789363"/>
            <a:ext cx="7921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it-IT" sz="2400"/>
          </a:p>
        </p:txBody>
      </p:sp>
      <p:graphicFrame>
        <p:nvGraphicFramePr>
          <p:cNvPr id="27735" name="Group 8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2937024"/>
              </p:ext>
            </p:extLst>
          </p:nvPr>
        </p:nvGraphicFramePr>
        <p:xfrm>
          <a:off x="1021866" y="4337027"/>
          <a:ext cx="7100268" cy="1612253"/>
        </p:xfrm>
        <a:graphic>
          <a:graphicData uri="http://schemas.openxmlformats.org/drawingml/2006/table">
            <a:tbl>
              <a:tblPr/>
              <a:tblGrid>
                <a:gridCol w="71002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1225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Soci di </a:t>
                      </a:r>
                      <a:r>
                        <a:rPr kumimoji="0" lang="it-IT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società di capitali</a:t>
                      </a: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:</a:t>
                      </a:r>
                    </a:p>
                    <a:p>
                      <a:pPr marL="285750" marR="0" lvl="0" indent="-2857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Il socio A riceve un bene del valore di 300.000, il dividendo imponibile è 100.000;</a:t>
                      </a:r>
                    </a:p>
                    <a:p>
                      <a:pPr marL="285750" marR="0" lvl="0" indent="-2857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Il socio B riceve un dividendo di 300.000 tutto imponibile.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B2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7FE5010D-590E-936C-5F58-A3EF942A39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https://www.francesco-derosa.it/</a:t>
            </a:r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C36C93AE-4736-1694-D8C2-E3674B04AD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8FD4AF-0EA0-43AC-83D9-8536965E3F4B}" type="slidenum">
              <a:rPr lang="it-IT" smtClean="0"/>
              <a:pPr>
                <a:defRPr/>
              </a:pPr>
              <a:t>23</a:t>
            </a:fld>
            <a:endParaRPr lang="it-IT" dirty="0"/>
          </a:p>
        </p:txBody>
      </p:sp>
      <p:graphicFrame>
        <p:nvGraphicFramePr>
          <p:cNvPr id="4" name="Group 73">
            <a:extLst>
              <a:ext uri="{FF2B5EF4-FFF2-40B4-BE49-F238E27FC236}">
                <a16:creationId xmlns:a16="http://schemas.microsoft.com/office/drawing/2014/main" id="{0CF02017-D1DE-B631-2760-7FBE4B7944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7578586"/>
              </p:ext>
            </p:extLst>
          </p:nvPr>
        </p:nvGraphicFramePr>
        <p:xfrm>
          <a:off x="1399394" y="1102340"/>
          <a:ext cx="6408712" cy="2954396"/>
        </p:xfrm>
        <a:graphic>
          <a:graphicData uri="http://schemas.openxmlformats.org/drawingml/2006/table">
            <a:tbl>
              <a:tblPr/>
              <a:tblGrid>
                <a:gridCol w="17657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86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174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868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2444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Attivo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Passivo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494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Immobile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200.000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Capitale </a:t>
                      </a:r>
                      <a:r>
                        <a:rPr kumimoji="0" lang="it-IT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soc</a:t>
                      </a: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100.000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494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Crediti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300.000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Ris</a:t>
                      </a: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 di utili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800.000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12244288"/>
                  </a:ext>
                </a:extLst>
              </a:tr>
              <a:tr h="47494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Banca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500.000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Fondo </a:t>
                      </a:r>
                      <a:r>
                        <a:rPr kumimoji="0" lang="it-IT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amm</a:t>
                      </a: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100.000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5500734"/>
                  </a:ext>
                </a:extLst>
              </a:tr>
              <a:tr h="47494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1.000.000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1.000.000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4947">
                <a:tc gridSpan="4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</a:t>
                      </a:r>
                      <a:r>
                        <a:rPr kumimoji="0" 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alore di assegnazione dell’immobile 300.000, due soci al 50%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Socio A assegnazione immobile, socio B denaro 300.000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0907843"/>
      </p:ext>
    </p:extLst>
  </p:cSld>
  <p:clrMapOvr>
    <a:masterClrMapping/>
  </p:clrMapOvr>
  <p:transition advTm="10000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olo 1"/>
          <p:cNvSpPr txBox="1">
            <a:spLocks/>
          </p:cNvSpPr>
          <p:nvPr/>
        </p:nvSpPr>
        <p:spPr>
          <a:xfrm>
            <a:off x="395288" y="260350"/>
            <a:ext cx="8416925" cy="693738"/>
          </a:xfrm>
          <a:prstGeom prst="rect">
            <a:avLst/>
          </a:prstGeom>
          <a:solidFill>
            <a:schemeClr val="accent6"/>
          </a:solidFill>
        </p:spPr>
        <p:txBody>
          <a:bodyPr anchor="ctr">
            <a:normAutofit/>
          </a:bodyPr>
          <a:lstStyle/>
          <a:p>
            <a:pPr algn="ctr" defTabSz="457200">
              <a:defRPr/>
            </a:pPr>
            <a:r>
              <a:rPr lang="it-IT" sz="2400" b="1">
                <a:solidFill>
                  <a:schemeClr val="bg1"/>
                </a:solidFill>
              </a:rPr>
              <a:t>Le riserve in sospensione d’imposta</a:t>
            </a:r>
          </a:p>
        </p:txBody>
      </p:sp>
      <p:sp>
        <p:nvSpPr>
          <p:cNvPr id="29700" name="Text Box 6"/>
          <p:cNvSpPr txBox="1">
            <a:spLocks noChangeArrowheads="1"/>
          </p:cNvSpPr>
          <p:nvPr/>
        </p:nvSpPr>
        <p:spPr bwMode="auto">
          <a:xfrm>
            <a:off x="6784975" y="1341438"/>
            <a:ext cx="14589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it-IT" sz="1800"/>
          </a:p>
        </p:txBody>
      </p:sp>
      <p:sp>
        <p:nvSpPr>
          <p:cNvPr id="29701" name="Text Box 13"/>
          <p:cNvSpPr txBox="1">
            <a:spLocks noChangeArrowheads="1"/>
          </p:cNvSpPr>
          <p:nvPr/>
        </p:nvSpPr>
        <p:spPr bwMode="auto">
          <a:xfrm>
            <a:off x="539750" y="1268413"/>
            <a:ext cx="82089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it-IT" sz="1800"/>
          </a:p>
        </p:txBody>
      </p:sp>
      <p:sp>
        <p:nvSpPr>
          <p:cNvPr id="29702" name="Text Box 14"/>
          <p:cNvSpPr txBox="1">
            <a:spLocks noChangeArrowheads="1"/>
          </p:cNvSpPr>
          <p:nvPr/>
        </p:nvSpPr>
        <p:spPr bwMode="auto">
          <a:xfrm>
            <a:off x="1763713" y="3716338"/>
            <a:ext cx="19653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it-IT" sz="1800"/>
          </a:p>
        </p:txBody>
      </p:sp>
      <p:sp>
        <p:nvSpPr>
          <p:cNvPr id="29703" name="Text Box 48"/>
          <p:cNvSpPr txBox="1">
            <a:spLocks noChangeArrowheads="1"/>
          </p:cNvSpPr>
          <p:nvPr/>
        </p:nvSpPr>
        <p:spPr bwMode="auto">
          <a:xfrm>
            <a:off x="6227763" y="3789363"/>
            <a:ext cx="7921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it-IT" sz="2400"/>
          </a:p>
        </p:txBody>
      </p:sp>
      <p:graphicFrame>
        <p:nvGraphicFramePr>
          <p:cNvPr id="58418" name="Group 50"/>
          <p:cNvGraphicFramePr>
            <a:graphicFrameLocks noGrp="1"/>
          </p:cNvGraphicFramePr>
          <p:nvPr/>
        </p:nvGraphicFramePr>
        <p:xfrm>
          <a:off x="1524000" y="1268413"/>
          <a:ext cx="6096000" cy="2854961"/>
        </p:xfrm>
        <a:graphic>
          <a:graphicData uri="http://schemas.openxmlformats.org/drawingml/2006/table">
            <a:tbl>
              <a:tblPr/>
              <a:tblGrid>
                <a:gridCol w="1679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84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02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477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25463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Attivo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Passivo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38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Immobile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500.000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Riserva di utili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75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it-IT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it-IT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Riserva in sosp. d’imposta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59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it-IT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it-IT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Fondo ammortamento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5463">
                <a:tc gridSpan="4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Valore di assegnazione dell’immobile 350.000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9731" name="Text Box 42"/>
          <p:cNvSpPr txBox="1">
            <a:spLocks noChangeArrowheads="1"/>
          </p:cNvSpPr>
          <p:nvPr/>
        </p:nvSpPr>
        <p:spPr bwMode="auto">
          <a:xfrm>
            <a:off x="611188" y="4724400"/>
            <a:ext cx="316865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None/>
            </a:pPr>
            <a:r>
              <a:rPr lang="it-IT" sz="1800"/>
              <a:t>Si paga l’imposta dell’8% (o del 10,5%) su 50.000 e l’imposta del 13% su 100.000</a:t>
            </a:r>
          </a:p>
        </p:txBody>
      </p:sp>
      <p:sp>
        <p:nvSpPr>
          <p:cNvPr id="29732" name="AutoShape 45"/>
          <p:cNvSpPr>
            <a:spLocks noChangeArrowheads="1"/>
          </p:cNvSpPr>
          <p:nvPr/>
        </p:nvSpPr>
        <p:spPr bwMode="auto">
          <a:xfrm>
            <a:off x="611188" y="4652963"/>
            <a:ext cx="4752975" cy="1008062"/>
          </a:xfrm>
          <a:prstGeom prst="rightArrowCallout">
            <a:avLst>
              <a:gd name="adj1" fmla="val 21259"/>
              <a:gd name="adj2" fmla="val 34407"/>
              <a:gd name="adj3" fmla="val 109143"/>
              <a:gd name="adj4" fmla="val 68472"/>
            </a:avLst>
          </a:prstGeom>
          <a:solidFill>
            <a:srgbClr val="FFCC99">
              <a:alpha val="12157"/>
            </a:srgbClr>
          </a:solidFill>
          <a:ln w="222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9733" name="Text Box 46"/>
          <p:cNvSpPr txBox="1">
            <a:spLocks noChangeArrowheads="1"/>
          </p:cNvSpPr>
          <p:nvPr/>
        </p:nvSpPr>
        <p:spPr bwMode="auto">
          <a:xfrm>
            <a:off x="5724525" y="472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it-IT"/>
          </a:p>
        </p:txBody>
      </p:sp>
      <p:sp>
        <p:nvSpPr>
          <p:cNvPr id="29734" name="Text Box 47"/>
          <p:cNvSpPr txBox="1">
            <a:spLocks noChangeArrowheads="1"/>
          </p:cNvSpPr>
          <p:nvPr/>
        </p:nvSpPr>
        <p:spPr bwMode="auto">
          <a:xfrm>
            <a:off x="5559425" y="4437063"/>
            <a:ext cx="3116263" cy="155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600"/>
              <a:t>La riserva di 100.000, attribuita ai soci, non è imponibile perché ha già scontato l’imposta del 13%, a differenza della riserva di utili di 200.000, che sconta il trattamento ordinario</a:t>
            </a:r>
          </a:p>
        </p:txBody>
      </p:sp>
      <p:sp>
        <p:nvSpPr>
          <p:cNvPr id="29735" name="Rectangle 49"/>
          <p:cNvSpPr>
            <a:spLocks noChangeArrowheads="1"/>
          </p:cNvSpPr>
          <p:nvPr/>
        </p:nvSpPr>
        <p:spPr bwMode="auto">
          <a:xfrm>
            <a:off x="5508625" y="4437063"/>
            <a:ext cx="3167063" cy="1584325"/>
          </a:xfrm>
          <a:prstGeom prst="rect">
            <a:avLst/>
          </a:prstGeom>
          <a:solidFill>
            <a:srgbClr val="FFCC00">
              <a:alpha val="10196"/>
            </a:srgbClr>
          </a:solidFill>
          <a:ln w="222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7115D02F-42C7-9D9F-0545-B44293F815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https://www.francesco-derosa.it/</a:t>
            </a:r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DDBD9BFB-5F9D-D195-4D40-F9B9E0B3C4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8FD4AF-0EA0-43AC-83D9-8536965E3F4B}" type="slidenum">
              <a:rPr lang="it-IT" smtClean="0"/>
              <a:pPr>
                <a:defRPr/>
              </a:pPr>
              <a:t>24</a:t>
            </a:fld>
            <a:endParaRPr lang="it-IT" dirty="0"/>
          </a:p>
        </p:txBody>
      </p:sp>
    </p:spTree>
  </p:cSld>
  <p:clrMapOvr>
    <a:masterClrMapping/>
  </p:clrMapOvr>
  <p:transition advTm="10000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olo 1"/>
          <p:cNvSpPr txBox="1">
            <a:spLocks/>
          </p:cNvSpPr>
          <p:nvPr/>
        </p:nvSpPr>
        <p:spPr>
          <a:xfrm>
            <a:off x="395288" y="260350"/>
            <a:ext cx="8416925" cy="693738"/>
          </a:xfrm>
          <a:prstGeom prst="rect">
            <a:avLst/>
          </a:prstGeom>
          <a:solidFill>
            <a:schemeClr val="accent6"/>
          </a:solidFill>
        </p:spPr>
        <p:txBody>
          <a:bodyPr anchor="ctr">
            <a:normAutofit/>
          </a:bodyPr>
          <a:lstStyle/>
          <a:p>
            <a:pPr algn="ctr" defTabSz="457200">
              <a:defRPr/>
            </a:pPr>
            <a:r>
              <a:rPr lang="it-IT" sz="2400" b="1" dirty="0">
                <a:solidFill>
                  <a:schemeClr val="bg1"/>
                </a:solidFill>
              </a:rPr>
              <a:t>Le riserve in sospensione d’imposta – 1ª regola «speciale»</a:t>
            </a:r>
          </a:p>
        </p:txBody>
      </p:sp>
      <p:sp>
        <p:nvSpPr>
          <p:cNvPr id="29700" name="Text Box 6"/>
          <p:cNvSpPr txBox="1">
            <a:spLocks noChangeArrowheads="1"/>
          </p:cNvSpPr>
          <p:nvPr/>
        </p:nvSpPr>
        <p:spPr bwMode="auto">
          <a:xfrm>
            <a:off x="6784975" y="1341438"/>
            <a:ext cx="14589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it-IT" sz="1800"/>
          </a:p>
        </p:txBody>
      </p:sp>
      <p:sp>
        <p:nvSpPr>
          <p:cNvPr id="29701" name="Text Box 13"/>
          <p:cNvSpPr txBox="1">
            <a:spLocks noChangeArrowheads="1"/>
          </p:cNvSpPr>
          <p:nvPr/>
        </p:nvSpPr>
        <p:spPr bwMode="auto">
          <a:xfrm>
            <a:off x="539750" y="1268413"/>
            <a:ext cx="82089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it-IT" sz="1800"/>
          </a:p>
        </p:txBody>
      </p:sp>
      <p:sp>
        <p:nvSpPr>
          <p:cNvPr id="29702" name="Text Box 14"/>
          <p:cNvSpPr txBox="1">
            <a:spLocks noChangeArrowheads="1"/>
          </p:cNvSpPr>
          <p:nvPr/>
        </p:nvSpPr>
        <p:spPr bwMode="auto">
          <a:xfrm>
            <a:off x="1763713" y="3716338"/>
            <a:ext cx="19653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it-IT" sz="1800"/>
          </a:p>
        </p:txBody>
      </p:sp>
      <p:sp>
        <p:nvSpPr>
          <p:cNvPr id="29703" name="Text Box 48"/>
          <p:cNvSpPr txBox="1">
            <a:spLocks noChangeArrowheads="1"/>
          </p:cNvSpPr>
          <p:nvPr/>
        </p:nvSpPr>
        <p:spPr bwMode="auto">
          <a:xfrm>
            <a:off x="6227763" y="3789363"/>
            <a:ext cx="7921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it-IT" sz="2400"/>
          </a:p>
        </p:txBody>
      </p:sp>
      <p:sp>
        <p:nvSpPr>
          <p:cNvPr id="29733" name="Text Box 46"/>
          <p:cNvSpPr txBox="1">
            <a:spLocks noChangeArrowheads="1"/>
          </p:cNvSpPr>
          <p:nvPr/>
        </p:nvSpPr>
        <p:spPr bwMode="auto">
          <a:xfrm>
            <a:off x="5724525" y="472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it-IT"/>
          </a:p>
        </p:txBody>
      </p:sp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7115D02F-42C7-9D9F-0545-B44293F815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https://www.francesco-derosa.it/</a:t>
            </a:r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DDBD9BFB-5F9D-D195-4D40-F9B9E0B3C4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8FD4AF-0EA0-43AC-83D9-8536965E3F4B}" type="slidenum">
              <a:rPr lang="it-IT" smtClean="0"/>
              <a:pPr>
                <a:defRPr/>
              </a:pPr>
              <a:t>25</a:t>
            </a:fld>
            <a:endParaRPr lang="it-IT" dirty="0"/>
          </a:p>
        </p:txBody>
      </p:sp>
      <p:graphicFrame>
        <p:nvGraphicFramePr>
          <p:cNvPr id="4" name="Group 73">
            <a:extLst>
              <a:ext uri="{FF2B5EF4-FFF2-40B4-BE49-F238E27FC236}">
                <a16:creationId xmlns:a16="http://schemas.microsoft.com/office/drawing/2014/main" id="{3BA1118A-F95A-D4F2-C3E4-B843F7783BF4}"/>
              </a:ext>
            </a:extLst>
          </p:cNvPr>
          <p:cNvGraphicFramePr>
            <a:graphicFrameLocks noGrp="1"/>
          </p:cNvGraphicFramePr>
          <p:nvPr/>
        </p:nvGraphicFramePr>
        <p:xfrm>
          <a:off x="1367644" y="1123138"/>
          <a:ext cx="6408712" cy="3245922"/>
        </p:xfrm>
        <a:graphic>
          <a:graphicData uri="http://schemas.openxmlformats.org/drawingml/2006/table">
            <a:tbl>
              <a:tblPr/>
              <a:tblGrid>
                <a:gridCol w="17657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86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174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868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2444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Attivo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Passivo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494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Immobile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500.000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Capitale </a:t>
                      </a:r>
                      <a:r>
                        <a:rPr kumimoji="0" lang="it-IT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soc</a:t>
                      </a: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100.000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494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Rimanenze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100.000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Ris</a:t>
                      </a: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 di utili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400.000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12244288"/>
                  </a:ext>
                </a:extLst>
              </a:tr>
              <a:tr h="47494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Crediti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300.000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Ris</a:t>
                      </a: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 </a:t>
                      </a:r>
                      <a:r>
                        <a:rPr kumimoji="0" lang="it-IT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sosp.imp</a:t>
                      </a: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300.000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5500734"/>
                  </a:ext>
                </a:extLst>
              </a:tr>
              <a:tr h="47494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Banca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100.000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Fondo </a:t>
                      </a:r>
                      <a:r>
                        <a:rPr kumimoji="0" lang="it-IT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amm</a:t>
                      </a: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100.000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64299174"/>
                  </a:ext>
                </a:extLst>
              </a:tr>
              <a:tr h="47494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1.000.000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1.000.000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4947">
                <a:tc gridSpan="4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Valore di assegnazione dell’immobile 400.000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CasellaDiTesto 4">
            <a:extLst>
              <a:ext uri="{FF2B5EF4-FFF2-40B4-BE49-F238E27FC236}">
                <a16:creationId xmlns:a16="http://schemas.microsoft.com/office/drawing/2014/main" id="{840B2372-9544-759F-EDE5-40D71AB91FC6}"/>
              </a:ext>
            </a:extLst>
          </p:cNvPr>
          <p:cNvSpPr txBox="1"/>
          <p:nvPr/>
        </p:nvSpPr>
        <p:spPr>
          <a:xfrm>
            <a:off x="382820" y="4538110"/>
            <a:ext cx="82809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dirty="0">
                <a:latin typeface="+mj-lt"/>
              </a:rPr>
              <a:t>Si  deve necessariamente annullare, nell’assegnazione, la riserva di utili ordinaria (circ. 37/E/2016, par. 1.4);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dirty="0">
                <a:latin typeface="+mj-lt"/>
              </a:rPr>
              <a:t>Questa regola sarebbe indipendente dalla circostanza che la riserva in sospensione d’imposta si riferisca proprio all’immobile assegnato.</a:t>
            </a:r>
          </a:p>
        </p:txBody>
      </p:sp>
    </p:spTree>
    <p:extLst>
      <p:ext uri="{BB962C8B-B14F-4D97-AF65-F5344CB8AC3E}">
        <p14:creationId xmlns:p14="http://schemas.microsoft.com/office/powerpoint/2010/main" val="251056622"/>
      </p:ext>
    </p:extLst>
  </p:cSld>
  <p:clrMapOvr>
    <a:masterClrMapping/>
  </p:clrMapOvr>
  <p:transition advTm="10000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olo 1"/>
          <p:cNvSpPr txBox="1">
            <a:spLocks/>
          </p:cNvSpPr>
          <p:nvPr/>
        </p:nvSpPr>
        <p:spPr>
          <a:xfrm>
            <a:off x="395288" y="260350"/>
            <a:ext cx="8416925" cy="693738"/>
          </a:xfrm>
          <a:prstGeom prst="rect">
            <a:avLst/>
          </a:prstGeom>
          <a:solidFill>
            <a:schemeClr val="accent6"/>
          </a:solidFill>
        </p:spPr>
        <p:txBody>
          <a:bodyPr anchor="ctr">
            <a:normAutofit/>
          </a:bodyPr>
          <a:lstStyle/>
          <a:p>
            <a:pPr algn="ctr" defTabSz="457200">
              <a:defRPr/>
            </a:pPr>
            <a:r>
              <a:rPr lang="it-IT" sz="2400" b="1" dirty="0">
                <a:solidFill>
                  <a:schemeClr val="bg1"/>
                </a:solidFill>
              </a:rPr>
              <a:t>Le riserve in sospensione d’imposta – 2ª regola «speciale»</a:t>
            </a:r>
          </a:p>
        </p:txBody>
      </p:sp>
      <p:sp>
        <p:nvSpPr>
          <p:cNvPr id="29700" name="Text Box 6"/>
          <p:cNvSpPr txBox="1">
            <a:spLocks noChangeArrowheads="1"/>
          </p:cNvSpPr>
          <p:nvPr/>
        </p:nvSpPr>
        <p:spPr bwMode="auto">
          <a:xfrm>
            <a:off x="6784975" y="1341438"/>
            <a:ext cx="14589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it-IT" sz="1800"/>
          </a:p>
        </p:txBody>
      </p:sp>
      <p:sp>
        <p:nvSpPr>
          <p:cNvPr id="29701" name="Text Box 13"/>
          <p:cNvSpPr txBox="1">
            <a:spLocks noChangeArrowheads="1"/>
          </p:cNvSpPr>
          <p:nvPr/>
        </p:nvSpPr>
        <p:spPr bwMode="auto">
          <a:xfrm>
            <a:off x="539750" y="1268413"/>
            <a:ext cx="82089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it-IT" sz="1800"/>
          </a:p>
        </p:txBody>
      </p:sp>
      <p:sp>
        <p:nvSpPr>
          <p:cNvPr id="29702" name="Text Box 14"/>
          <p:cNvSpPr txBox="1">
            <a:spLocks noChangeArrowheads="1"/>
          </p:cNvSpPr>
          <p:nvPr/>
        </p:nvSpPr>
        <p:spPr bwMode="auto">
          <a:xfrm>
            <a:off x="1763713" y="3716338"/>
            <a:ext cx="19653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it-IT" sz="1800"/>
          </a:p>
        </p:txBody>
      </p:sp>
      <p:sp>
        <p:nvSpPr>
          <p:cNvPr id="29703" name="Text Box 48"/>
          <p:cNvSpPr txBox="1">
            <a:spLocks noChangeArrowheads="1"/>
          </p:cNvSpPr>
          <p:nvPr/>
        </p:nvSpPr>
        <p:spPr bwMode="auto">
          <a:xfrm>
            <a:off x="6227763" y="3789363"/>
            <a:ext cx="7921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it-IT" sz="2400"/>
          </a:p>
        </p:txBody>
      </p:sp>
      <p:sp>
        <p:nvSpPr>
          <p:cNvPr id="29733" name="Text Box 46"/>
          <p:cNvSpPr txBox="1">
            <a:spLocks noChangeArrowheads="1"/>
          </p:cNvSpPr>
          <p:nvPr/>
        </p:nvSpPr>
        <p:spPr bwMode="auto">
          <a:xfrm>
            <a:off x="5724525" y="472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it-IT"/>
          </a:p>
        </p:txBody>
      </p:sp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7115D02F-42C7-9D9F-0545-B44293F815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https://www.francesco-derosa.it/</a:t>
            </a:r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DDBD9BFB-5F9D-D195-4D40-F9B9E0B3C4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8FD4AF-0EA0-43AC-83D9-8536965E3F4B}" type="slidenum">
              <a:rPr lang="it-IT" smtClean="0"/>
              <a:pPr>
                <a:defRPr/>
              </a:pPr>
              <a:t>26</a:t>
            </a:fld>
            <a:endParaRPr lang="it-IT" dirty="0"/>
          </a:p>
        </p:txBody>
      </p:sp>
      <p:graphicFrame>
        <p:nvGraphicFramePr>
          <p:cNvPr id="4" name="Group 73">
            <a:extLst>
              <a:ext uri="{FF2B5EF4-FFF2-40B4-BE49-F238E27FC236}">
                <a16:creationId xmlns:a16="http://schemas.microsoft.com/office/drawing/2014/main" id="{3BA1118A-F95A-D4F2-C3E4-B843F7783B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9611403"/>
              </p:ext>
            </p:extLst>
          </p:nvPr>
        </p:nvGraphicFramePr>
        <p:xfrm>
          <a:off x="1367644" y="1123138"/>
          <a:ext cx="6408712" cy="3245922"/>
        </p:xfrm>
        <a:graphic>
          <a:graphicData uri="http://schemas.openxmlformats.org/drawingml/2006/table">
            <a:tbl>
              <a:tblPr/>
              <a:tblGrid>
                <a:gridCol w="17657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86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174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868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2444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Attivo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Passivo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494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Immobile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500.000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Capitale </a:t>
                      </a:r>
                      <a:r>
                        <a:rPr kumimoji="0" lang="it-IT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soc</a:t>
                      </a: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100.000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494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Rimanenze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100.000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Ris</a:t>
                      </a: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 </a:t>
                      </a:r>
                      <a:r>
                        <a:rPr kumimoji="0" lang="it-IT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sosp.imp</a:t>
                      </a: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500.000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12244288"/>
                  </a:ext>
                </a:extLst>
              </a:tr>
              <a:tr h="47494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Crediti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100.000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Fondo </a:t>
                      </a:r>
                      <a:r>
                        <a:rPr kumimoji="0" lang="it-IT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amm</a:t>
                      </a: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100.000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5500734"/>
                  </a:ext>
                </a:extLst>
              </a:tr>
              <a:tr h="47494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Banca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100.000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Debiti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100.000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64299174"/>
                  </a:ext>
                </a:extLst>
              </a:tr>
              <a:tr h="47494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800.000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800.000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4947">
                <a:tc gridSpan="4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Valore di assegnazione dell’immobile 300.000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CasellaDiTesto 4">
            <a:extLst>
              <a:ext uri="{FF2B5EF4-FFF2-40B4-BE49-F238E27FC236}">
                <a16:creationId xmlns:a16="http://schemas.microsoft.com/office/drawing/2014/main" id="{840B2372-9544-759F-EDE5-40D71AB91FC6}"/>
              </a:ext>
            </a:extLst>
          </p:cNvPr>
          <p:cNvSpPr txBox="1"/>
          <p:nvPr/>
        </p:nvSpPr>
        <p:spPr>
          <a:xfrm>
            <a:off x="382820" y="4538110"/>
            <a:ext cx="82809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dirty="0">
                <a:latin typeface="+mj-lt"/>
              </a:rPr>
              <a:t>L’imposta sostitutiva del 13% si paga sull’importo della riserva in sospensione d’imposta annullato in contabilità (400.000) e non sull’importo corrispondente al valore di assegnazione del bene (circ. 37/E/2016, par. 1.4)</a:t>
            </a:r>
          </a:p>
        </p:txBody>
      </p:sp>
    </p:spTree>
    <p:extLst>
      <p:ext uri="{BB962C8B-B14F-4D97-AF65-F5344CB8AC3E}">
        <p14:creationId xmlns:p14="http://schemas.microsoft.com/office/powerpoint/2010/main" val="133129666"/>
      </p:ext>
    </p:extLst>
  </p:cSld>
  <p:clrMapOvr>
    <a:masterClrMapping/>
  </p:clrMapOvr>
  <p:transition advTm="10000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olo 1"/>
          <p:cNvSpPr txBox="1">
            <a:spLocks/>
          </p:cNvSpPr>
          <p:nvPr/>
        </p:nvSpPr>
        <p:spPr>
          <a:xfrm>
            <a:off x="395288" y="260350"/>
            <a:ext cx="8416925" cy="693738"/>
          </a:xfrm>
          <a:prstGeom prst="rect">
            <a:avLst/>
          </a:prstGeom>
          <a:solidFill>
            <a:schemeClr val="accent6"/>
          </a:solidFill>
        </p:spPr>
        <p:txBody>
          <a:bodyPr anchor="ctr">
            <a:normAutofit/>
          </a:bodyPr>
          <a:lstStyle/>
          <a:p>
            <a:pPr algn="ctr" defTabSz="457200">
              <a:defRPr/>
            </a:pPr>
            <a:r>
              <a:rPr lang="it-IT" sz="2400" b="1" dirty="0">
                <a:solidFill>
                  <a:schemeClr val="bg1"/>
                </a:solidFill>
              </a:rPr>
              <a:t>Beni rivalutati </a:t>
            </a:r>
          </a:p>
        </p:txBody>
      </p:sp>
      <p:sp>
        <p:nvSpPr>
          <p:cNvPr id="23556" name="Text Box 6"/>
          <p:cNvSpPr txBox="1">
            <a:spLocks noChangeArrowheads="1"/>
          </p:cNvSpPr>
          <p:nvPr/>
        </p:nvSpPr>
        <p:spPr bwMode="auto">
          <a:xfrm>
            <a:off x="6784975" y="1341438"/>
            <a:ext cx="14589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it-IT" sz="1800"/>
          </a:p>
        </p:txBody>
      </p:sp>
      <p:graphicFrame>
        <p:nvGraphicFramePr>
          <p:cNvPr id="23611" name="Group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7932789"/>
              </p:ext>
            </p:extLst>
          </p:nvPr>
        </p:nvGraphicFramePr>
        <p:xfrm>
          <a:off x="1451632" y="1196752"/>
          <a:ext cx="6168727" cy="2876550"/>
        </p:xfrm>
        <a:graphic>
          <a:graphicData uri="http://schemas.openxmlformats.org/drawingml/2006/table">
            <a:tbl>
              <a:tblPr/>
              <a:tblGrid>
                <a:gridCol w="40324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62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794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Costo dell’immobile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94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Fondo ammortamento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94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Valore fiscale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94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Rivalutazione (imposta 3%)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+ 300.000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06492765"/>
                  </a:ext>
                </a:extLst>
              </a:tr>
              <a:tr h="4794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Riserva in sospensione d’imposta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94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Valore normale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4197780"/>
                  </a:ext>
                </a:extLst>
              </a:tr>
            </a:tbl>
          </a:graphicData>
        </a:graphic>
      </p:graphicFrame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8AC74948-CD12-D8D9-BB8F-257258CD6F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https://www.francesco-derosa.it/</a:t>
            </a:r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5372013C-4ABD-031A-17DA-F7851EE018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8FD4AF-0EA0-43AC-83D9-8536965E3F4B}" type="slidenum">
              <a:rPr lang="it-IT" smtClean="0"/>
              <a:pPr>
                <a:defRPr/>
              </a:pPr>
              <a:t>27</a:t>
            </a:fld>
            <a:endParaRPr lang="it-IT" dirty="0"/>
          </a:p>
        </p:txBody>
      </p:sp>
      <p:graphicFrame>
        <p:nvGraphicFramePr>
          <p:cNvPr id="4" name="Tabella 4">
            <a:extLst>
              <a:ext uri="{FF2B5EF4-FFF2-40B4-BE49-F238E27FC236}">
                <a16:creationId xmlns:a16="http://schemas.microsoft.com/office/drawing/2014/main" id="{A36F3030-6D5A-4656-8C35-A47F547E24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8691897"/>
              </p:ext>
            </p:extLst>
          </p:nvPr>
        </p:nvGraphicFramePr>
        <p:xfrm>
          <a:off x="879907" y="4285143"/>
          <a:ext cx="288032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216">
                  <a:extLst>
                    <a:ext uri="{9D8B030D-6E8A-4147-A177-3AD203B41FA5}">
                      <a16:colId xmlns:a16="http://schemas.microsoft.com/office/drawing/2014/main" val="2422556254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92920194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it-IT" sz="1600" dirty="0">
                          <a:latin typeface="+mj-lt"/>
                        </a:rPr>
                        <a:t>Senza rivalutazione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2275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Plusvalenza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/>
                        <a:t>300.000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899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Credito d’imposta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/>
                        <a:t>9.000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54225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err="1"/>
                        <a:t>Imp.sostitutiva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b="1" dirty="0"/>
                        <a:t>24.000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53015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Oneri su riserva sosp.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/>
                        <a:t>--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2617021"/>
                  </a:ext>
                </a:extLst>
              </a:tr>
            </a:tbl>
          </a:graphicData>
        </a:graphic>
      </p:graphicFrame>
      <p:graphicFrame>
        <p:nvGraphicFramePr>
          <p:cNvPr id="5" name="Tabella 4">
            <a:extLst>
              <a:ext uri="{FF2B5EF4-FFF2-40B4-BE49-F238E27FC236}">
                <a16:creationId xmlns:a16="http://schemas.microsoft.com/office/drawing/2014/main" id="{B866F151-1BEE-2ADE-85A0-CD5B9D8694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6744906"/>
              </p:ext>
            </p:extLst>
          </p:nvPr>
        </p:nvGraphicFramePr>
        <p:xfrm>
          <a:off x="5197571" y="4285143"/>
          <a:ext cx="3066522" cy="20243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069902">
                  <a:extLst>
                    <a:ext uri="{9D8B030D-6E8A-4147-A177-3AD203B41FA5}">
                      <a16:colId xmlns:a16="http://schemas.microsoft.com/office/drawing/2014/main" val="2422556254"/>
                    </a:ext>
                  </a:extLst>
                </a:gridCol>
                <a:gridCol w="996620">
                  <a:extLst>
                    <a:ext uri="{9D8B030D-6E8A-4147-A177-3AD203B41FA5}">
                      <a16:colId xmlns:a16="http://schemas.microsoft.com/office/drawing/2014/main" val="2092920194"/>
                    </a:ext>
                  </a:extLst>
                </a:gridCol>
              </a:tblGrid>
              <a:tr h="376007">
                <a:tc gridSpan="2">
                  <a:txBody>
                    <a:bodyPr/>
                    <a:lstStyle/>
                    <a:p>
                      <a:pPr algn="ctr"/>
                      <a:r>
                        <a:rPr lang="it-IT" sz="1600" dirty="0">
                          <a:latin typeface="+mj-lt"/>
                        </a:rPr>
                        <a:t>Con rivalutazione </a:t>
                      </a:r>
                      <a:r>
                        <a:rPr lang="it-IT" dirty="0"/>
                        <a:t>(</a:t>
                      </a:r>
                      <a:r>
                        <a:rPr lang="it-IT" sz="1200" dirty="0"/>
                        <a:t>circ. 37/E/2016, par.7</a:t>
                      </a:r>
                      <a:r>
                        <a:rPr lang="it-IT" dirty="0"/>
                        <a:t>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2275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Plusvalenza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/>
                        <a:t>--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899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Credito d’imposta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/>
                        <a:t>--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54225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err="1"/>
                        <a:t>Imp.sostitutiva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b="1" dirty="0"/>
                        <a:t>39.000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53015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Oneri su riserva sosp.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/>
                        <a:t>--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26170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4718270"/>
      </p:ext>
    </p:extLst>
  </p:cSld>
  <p:clrMapOvr>
    <a:masterClrMapping/>
  </p:clrMapOvr>
  <p:transition advTm="10000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olo 1"/>
          <p:cNvSpPr txBox="1">
            <a:spLocks/>
          </p:cNvSpPr>
          <p:nvPr/>
        </p:nvSpPr>
        <p:spPr>
          <a:xfrm>
            <a:off x="395288" y="260350"/>
            <a:ext cx="8416925" cy="693738"/>
          </a:xfrm>
          <a:prstGeom prst="rect">
            <a:avLst/>
          </a:prstGeom>
          <a:solidFill>
            <a:schemeClr val="accent6"/>
          </a:solidFill>
        </p:spPr>
        <p:txBody>
          <a:bodyPr anchor="ctr">
            <a:normAutofit/>
          </a:bodyPr>
          <a:lstStyle/>
          <a:p>
            <a:pPr algn="ctr" defTabSz="457200">
              <a:defRPr/>
            </a:pPr>
            <a:r>
              <a:rPr lang="it-IT" sz="2400" b="1" dirty="0">
                <a:solidFill>
                  <a:schemeClr val="bg1"/>
                </a:solidFill>
              </a:rPr>
              <a:t>Cessione agevolata</a:t>
            </a:r>
          </a:p>
        </p:txBody>
      </p:sp>
      <p:sp>
        <p:nvSpPr>
          <p:cNvPr id="29700" name="Text Box 6"/>
          <p:cNvSpPr txBox="1">
            <a:spLocks noChangeArrowheads="1"/>
          </p:cNvSpPr>
          <p:nvPr/>
        </p:nvSpPr>
        <p:spPr bwMode="auto">
          <a:xfrm>
            <a:off x="6784975" y="1341438"/>
            <a:ext cx="14589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it-IT" sz="1800"/>
          </a:p>
        </p:txBody>
      </p:sp>
      <p:sp>
        <p:nvSpPr>
          <p:cNvPr id="29701" name="Text Box 13"/>
          <p:cNvSpPr txBox="1">
            <a:spLocks noChangeArrowheads="1"/>
          </p:cNvSpPr>
          <p:nvPr/>
        </p:nvSpPr>
        <p:spPr bwMode="auto">
          <a:xfrm>
            <a:off x="467518" y="1145137"/>
            <a:ext cx="8208963" cy="5139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it-IT" sz="2000" dirty="0">
                <a:latin typeface="+mj-lt"/>
              </a:rPr>
              <a:t>Il corrispettivo nella cessione agevolata rileva:</a:t>
            </a:r>
          </a:p>
          <a:p>
            <a:pPr algn="just"/>
            <a:endParaRPr lang="it-IT" sz="2000" dirty="0">
              <a:latin typeface="+mj-l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dirty="0">
                <a:latin typeface="+mj-lt"/>
              </a:rPr>
              <a:t>Ai fini del calcolo dell’</a:t>
            </a:r>
            <a:r>
              <a:rPr lang="it-IT" b="1" dirty="0">
                <a:latin typeface="+mj-lt"/>
              </a:rPr>
              <a:t>imposta sostitutiva</a:t>
            </a:r>
            <a:r>
              <a:rPr lang="it-IT" dirty="0">
                <a:latin typeface="+mj-lt"/>
              </a:rPr>
              <a:t> se è </a:t>
            </a:r>
            <a:r>
              <a:rPr lang="it-IT" u="sng" dirty="0">
                <a:latin typeface="+mj-lt"/>
              </a:rPr>
              <a:t>non inferiore al valore normale o al valore catastale</a:t>
            </a:r>
          </a:p>
          <a:p>
            <a:pPr algn="just"/>
            <a:r>
              <a:rPr lang="it-IT" sz="1600" dirty="0">
                <a:latin typeface="+mj-lt"/>
              </a:rPr>
              <a:t>Esempio: un immobile ha valore </a:t>
            </a:r>
            <a:r>
              <a:rPr lang="it-IT" sz="1600" dirty="0" err="1">
                <a:latin typeface="+mj-lt"/>
              </a:rPr>
              <a:t>castastale</a:t>
            </a:r>
            <a:r>
              <a:rPr lang="it-IT" sz="1600" dirty="0">
                <a:latin typeface="+mj-lt"/>
              </a:rPr>
              <a:t> 100.000, valore normale 150.000, e viene ceduto ad un socio per 80.000. L’imposta sostitutiva si calcola su 100.000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it-IT" dirty="0">
              <a:latin typeface="+mj-l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dirty="0">
                <a:latin typeface="+mj-lt"/>
              </a:rPr>
              <a:t>Ai fini della </a:t>
            </a:r>
            <a:r>
              <a:rPr lang="it-IT" b="1" dirty="0">
                <a:latin typeface="+mj-lt"/>
              </a:rPr>
              <a:t>deducibilità Ires </a:t>
            </a:r>
            <a:r>
              <a:rPr lang="it-IT" dirty="0">
                <a:latin typeface="+mj-lt"/>
              </a:rPr>
              <a:t>dell’eventuale minusvalenza, solo </a:t>
            </a:r>
            <a:r>
              <a:rPr lang="it-IT" u="sng" dirty="0">
                <a:latin typeface="+mj-lt"/>
              </a:rPr>
              <a:t>nei limiti della differenza con il valore normale</a:t>
            </a:r>
          </a:p>
          <a:p>
            <a:pPr algn="just"/>
            <a:r>
              <a:rPr lang="it-IT" sz="1600" dirty="0">
                <a:latin typeface="+mj-lt"/>
              </a:rPr>
              <a:t>Esempio: un immobile ha costo fiscale 200.000, valore </a:t>
            </a:r>
            <a:r>
              <a:rPr lang="it-IT" sz="1600" dirty="0" err="1">
                <a:latin typeface="+mj-lt"/>
              </a:rPr>
              <a:t>castastale</a:t>
            </a:r>
            <a:r>
              <a:rPr lang="it-IT" sz="1600" dirty="0">
                <a:latin typeface="+mj-lt"/>
              </a:rPr>
              <a:t> 100.000, valore normale 150.000, e viene ceduto ad un socio per 80.000. La minusvalenza è deducibile ai fini Ires per 50.000 (</a:t>
            </a:r>
            <a:r>
              <a:rPr lang="it-IT" sz="1600" dirty="0" err="1">
                <a:latin typeface="+mj-lt"/>
              </a:rPr>
              <a:t>v.anche</a:t>
            </a:r>
            <a:r>
              <a:rPr lang="it-IT" sz="1600" dirty="0">
                <a:latin typeface="+mj-lt"/>
              </a:rPr>
              <a:t> risoluzione n.101/E del 27 luglio 2017)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it-IT" sz="1600" dirty="0">
              <a:latin typeface="+mj-l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dirty="0">
                <a:latin typeface="+mj-lt"/>
              </a:rPr>
              <a:t>Ai fini della valorizzazione del </a:t>
            </a:r>
            <a:r>
              <a:rPr lang="it-IT" b="1" dirty="0">
                <a:latin typeface="+mj-lt"/>
              </a:rPr>
              <a:t>costo fiscale del bene </a:t>
            </a:r>
            <a:r>
              <a:rPr lang="it-IT" dirty="0">
                <a:latin typeface="+mj-lt"/>
              </a:rPr>
              <a:t>in capo all’acquirente, </a:t>
            </a:r>
            <a:r>
              <a:rPr lang="it-IT" u="sng" dirty="0">
                <a:latin typeface="+mj-lt"/>
              </a:rPr>
              <a:t>sempre</a:t>
            </a:r>
          </a:p>
          <a:p>
            <a:pPr algn="just"/>
            <a:r>
              <a:rPr lang="it-IT" sz="1600" dirty="0">
                <a:latin typeface="+mj-lt"/>
              </a:rPr>
              <a:t>In entrambi gli esempi sopra proposti, il costo fiscale del bene per il cessionario, a tuti gli effetti è 80.000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dirty="0">
              <a:latin typeface="+mj-lt"/>
            </a:endParaRPr>
          </a:p>
        </p:txBody>
      </p:sp>
      <p:sp>
        <p:nvSpPr>
          <p:cNvPr id="29703" name="Text Box 48"/>
          <p:cNvSpPr txBox="1">
            <a:spLocks noChangeArrowheads="1"/>
          </p:cNvSpPr>
          <p:nvPr/>
        </p:nvSpPr>
        <p:spPr bwMode="auto">
          <a:xfrm>
            <a:off x="6227763" y="3789363"/>
            <a:ext cx="7921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it-IT" sz="2400"/>
          </a:p>
        </p:txBody>
      </p:sp>
      <p:sp>
        <p:nvSpPr>
          <p:cNvPr id="29733" name="Text Box 46"/>
          <p:cNvSpPr txBox="1">
            <a:spLocks noChangeArrowheads="1"/>
          </p:cNvSpPr>
          <p:nvPr/>
        </p:nvSpPr>
        <p:spPr bwMode="auto">
          <a:xfrm>
            <a:off x="5724525" y="472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it-IT"/>
          </a:p>
        </p:txBody>
      </p:sp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7115D02F-42C7-9D9F-0545-B44293F815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https://www.francesco-derosa.it/</a:t>
            </a:r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DDBD9BFB-5F9D-D195-4D40-F9B9E0B3C4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8FD4AF-0EA0-43AC-83D9-8536965E3F4B}" type="slidenum">
              <a:rPr lang="it-IT" smtClean="0"/>
              <a:pPr>
                <a:defRPr/>
              </a:pPr>
              <a:t>28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46583244"/>
      </p:ext>
    </p:extLst>
  </p:cSld>
  <p:clrMapOvr>
    <a:masterClrMapping/>
  </p:clrMapOvr>
  <p:transition advTm="10000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olo 1"/>
          <p:cNvSpPr txBox="1">
            <a:spLocks/>
          </p:cNvSpPr>
          <p:nvPr/>
        </p:nvSpPr>
        <p:spPr>
          <a:xfrm>
            <a:off x="395288" y="260350"/>
            <a:ext cx="8416925" cy="693738"/>
          </a:xfrm>
          <a:prstGeom prst="rect">
            <a:avLst/>
          </a:prstGeom>
          <a:solidFill>
            <a:schemeClr val="accent6"/>
          </a:solidFill>
        </p:spPr>
        <p:txBody>
          <a:bodyPr anchor="ctr">
            <a:normAutofit/>
          </a:bodyPr>
          <a:lstStyle/>
          <a:p>
            <a:pPr algn="ctr" defTabSz="457200">
              <a:defRPr/>
            </a:pPr>
            <a:r>
              <a:rPr lang="it-IT" sz="2400" b="1">
                <a:solidFill>
                  <a:schemeClr val="bg1"/>
                </a:solidFill>
              </a:rPr>
              <a:t>Iva – acquisti con imposta non detratta</a:t>
            </a:r>
          </a:p>
        </p:txBody>
      </p:sp>
      <p:sp>
        <p:nvSpPr>
          <p:cNvPr id="30724" name="Text Box 6"/>
          <p:cNvSpPr txBox="1">
            <a:spLocks noChangeArrowheads="1"/>
          </p:cNvSpPr>
          <p:nvPr/>
        </p:nvSpPr>
        <p:spPr bwMode="auto">
          <a:xfrm>
            <a:off x="6784975" y="1341438"/>
            <a:ext cx="14589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it-IT" sz="1800"/>
          </a:p>
        </p:txBody>
      </p:sp>
      <p:sp>
        <p:nvSpPr>
          <p:cNvPr id="30725" name="Text Box 13"/>
          <p:cNvSpPr txBox="1">
            <a:spLocks noChangeArrowheads="1"/>
          </p:cNvSpPr>
          <p:nvPr/>
        </p:nvSpPr>
        <p:spPr bwMode="auto">
          <a:xfrm>
            <a:off x="1908175" y="1268413"/>
            <a:ext cx="82089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it-IT" sz="1800"/>
          </a:p>
        </p:txBody>
      </p:sp>
      <p:sp>
        <p:nvSpPr>
          <p:cNvPr id="30726" name="Text Box 14"/>
          <p:cNvSpPr txBox="1">
            <a:spLocks noChangeArrowheads="1"/>
          </p:cNvSpPr>
          <p:nvPr/>
        </p:nvSpPr>
        <p:spPr bwMode="auto">
          <a:xfrm>
            <a:off x="1763713" y="3716338"/>
            <a:ext cx="19653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it-IT" sz="1800"/>
          </a:p>
        </p:txBody>
      </p:sp>
      <p:sp>
        <p:nvSpPr>
          <p:cNvPr id="30727" name="Text Box 48"/>
          <p:cNvSpPr txBox="1">
            <a:spLocks noChangeArrowheads="1"/>
          </p:cNvSpPr>
          <p:nvPr/>
        </p:nvSpPr>
        <p:spPr bwMode="auto">
          <a:xfrm>
            <a:off x="6227763" y="3789363"/>
            <a:ext cx="7921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it-IT" sz="2400"/>
          </a:p>
        </p:txBody>
      </p:sp>
      <p:sp>
        <p:nvSpPr>
          <p:cNvPr id="30728" name="Text Box 46"/>
          <p:cNvSpPr txBox="1">
            <a:spLocks noChangeArrowheads="1"/>
          </p:cNvSpPr>
          <p:nvPr/>
        </p:nvSpPr>
        <p:spPr bwMode="auto">
          <a:xfrm>
            <a:off x="5724525" y="472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it-IT"/>
          </a:p>
        </p:txBody>
      </p:sp>
      <p:graphicFrame>
        <p:nvGraphicFramePr>
          <p:cNvPr id="57433" name="Group 8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3553947"/>
              </p:ext>
            </p:extLst>
          </p:nvPr>
        </p:nvGraphicFramePr>
        <p:xfrm>
          <a:off x="468313" y="1268413"/>
          <a:ext cx="8064500" cy="4897439"/>
        </p:xfrm>
        <a:graphic>
          <a:graphicData uri="http://schemas.openxmlformats.org/drawingml/2006/table">
            <a:tbl>
              <a:tblPr/>
              <a:tblGrid>
                <a:gridCol w="26876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89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876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366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Motivo dell’indetraibilità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Assegnazione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Cessione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541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Ragioni soggettive (pro-rata)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Fuori campo Iva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Esente ex art. 10, c. 1, n.27 quinquies)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556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Ragioni oggettive (Iva indetraibile)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Fuori campo Iva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Esente ex art. 10, c. 1, n.27 quinquies)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350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Natura del venditore (privato)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Fuori campo Iva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Regime ordinario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160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Perché l’Iva non esisteva (acquisti ante 1/1/1973)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Fuori campo Iva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Regime ordinario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40F49BA0-324D-D366-9BA5-9E4C88BD0E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https://www.francesco-derosa.it/</a:t>
            </a:r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F16C66C7-B041-C118-666C-EECB6268A7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8FD4AF-0EA0-43AC-83D9-8536965E3F4B}" type="slidenum">
              <a:rPr lang="it-IT" smtClean="0"/>
              <a:pPr>
                <a:defRPr/>
              </a:pPr>
              <a:t>29</a:t>
            </a:fld>
            <a:endParaRPr lang="it-IT" dirty="0"/>
          </a:p>
        </p:txBody>
      </p:sp>
    </p:spTree>
  </p:cSld>
  <p:clrMapOvr>
    <a:masterClrMapping/>
  </p:clrMapOvr>
  <p:transition advTm="1000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olo 1"/>
          <p:cNvSpPr txBox="1">
            <a:spLocks/>
          </p:cNvSpPr>
          <p:nvPr/>
        </p:nvSpPr>
        <p:spPr>
          <a:xfrm>
            <a:off x="395288" y="260350"/>
            <a:ext cx="8416925" cy="693738"/>
          </a:xfrm>
          <a:prstGeom prst="rect">
            <a:avLst/>
          </a:prstGeom>
          <a:solidFill>
            <a:schemeClr val="accent6"/>
          </a:solidFill>
        </p:spPr>
        <p:txBody>
          <a:bodyPr anchor="ctr">
            <a:normAutofit/>
          </a:bodyPr>
          <a:lstStyle/>
          <a:p>
            <a:pPr algn="ctr" defTabSz="457200">
              <a:defRPr/>
            </a:pPr>
            <a:r>
              <a:rPr lang="it-IT" sz="2400" b="1">
                <a:solidFill>
                  <a:schemeClr val="bg1"/>
                </a:solidFill>
              </a:rPr>
              <a:t>Struttura dell’agevolazione</a:t>
            </a:r>
          </a:p>
        </p:txBody>
      </p:sp>
      <p:sp>
        <p:nvSpPr>
          <p:cNvPr id="17411" name="Text Box 5"/>
          <p:cNvSpPr txBox="1">
            <a:spLocks noChangeArrowheads="1"/>
          </p:cNvSpPr>
          <p:nvPr/>
        </p:nvSpPr>
        <p:spPr bwMode="auto">
          <a:xfrm>
            <a:off x="323850" y="1341438"/>
            <a:ext cx="8380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428750" lvl="2" indent="-514350" algn="just">
              <a:spcBef>
                <a:spcPct val="50000"/>
              </a:spcBef>
              <a:buFont typeface="Wingdings" pitchFamily="2" charset="2"/>
              <a:buChar char="Ø"/>
            </a:pPr>
            <a:endParaRPr lang="it-IT" sz="2400"/>
          </a:p>
        </p:txBody>
      </p:sp>
      <p:graphicFrame>
        <p:nvGraphicFramePr>
          <p:cNvPr id="17440" name="Group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7637556"/>
              </p:ext>
            </p:extLst>
          </p:nvPr>
        </p:nvGraphicFramePr>
        <p:xfrm>
          <a:off x="539551" y="1052737"/>
          <a:ext cx="8164711" cy="5103425"/>
        </p:xfrm>
        <a:graphic>
          <a:graphicData uri="http://schemas.openxmlformats.org/drawingml/2006/table">
            <a:tbl>
              <a:tblPr bandRow="1">
                <a:tableStyleId>{3B4B98B0-60AC-42C2-AFA5-B58CD77FA1E5}</a:tableStyleId>
              </a:tblPr>
              <a:tblGrid>
                <a:gridCol w="2016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484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24360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4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Operazioni agevolate</a:t>
                      </a:r>
                      <a:endParaRPr kumimoji="0" lang="it-IT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4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- Assegnazioni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4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- Cessioni</a:t>
                      </a:r>
                    </a:p>
                    <a:p>
                      <a:pPr marL="285750" marR="0" lvl="0" indent="-2857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it-IT" sz="14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Trasformazione in società semplice</a:t>
                      </a:r>
                    </a:p>
                    <a:p>
                      <a:pPr marL="285750" marR="0" lvl="0" indent="-2857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it-IT" sz="14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Estromissione degli immobili da parte dell’imprenditore individuale</a:t>
                      </a:r>
                      <a:endParaRPr kumimoji="0" 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977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4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Oggetto</a:t>
                      </a:r>
                      <a:endParaRPr kumimoji="0" lang="it-IT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it-IT" sz="14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Immobili non strumentali per destinazione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it-IT" sz="14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Beni mobili registrati non strumentali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it-IT" sz="14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Immobili strumentali (</a:t>
                      </a:r>
                      <a:r>
                        <a:rPr kumimoji="0" lang="it-IT" sz="1400" b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solo per l’imprenditore individuale</a:t>
                      </a:r>
                      <a:r>
                        <a:rPr kumimoji="0" lang="it-IT" sz="14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kumimoji="0" 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223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4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Soggetti</a:t>
                      </a:r>
                      <a:endParaRPr kumimoji="0" lang="it-IT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it-IT" sz="14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Società di persone e di capitali residenti</a:t>
                      </a:r>
                    </a:p>
                    <a:p>
                      <a:pPr marL="285750" marR="0" lvl="0" indent="-2857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it-IT" sz="14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Imprenditore individuale</a:t>
                      </a:r>
                      <a:endParaRPr kumimoji="0" 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5480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4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Imposte sui redditi</a:t>
                      </a:r>
                      <a:endParaRPr kumimoji="0" lang="it-IT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it-IT" sz="14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Imposta sostitutiva dell’Ires, dell’Irpef e dell’Irap 8% (10,50% per le società di comodo)</a:t>
                      </a:r>
                    </a:p>
                    <a:p>
                      <a:pPr marL="285750" marR="0" lvl="0" indent="-2857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it-IT" sz="14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Imposta sostitutiva del 13% sulle riserve in sospensione d’imposta</a:t>
                      </a:r>
                      <a:endParaRPr kumimoji="0" 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527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4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Iva</a:t>
                      </a:r>
                      <a:endParaRPr kumimoji="0" lang="it-IT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4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Nessuna agevolazione</a:t>
                      </a:r>
                      <a:endParaRPr kumimoji="0" 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389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4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Imposta di registro</a:t>
                      </a:r>
                      <a:endParaRPr kumimoji="0" lang="it-IT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4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Aliquota dimezzata</a:t>
                      </a:r>
                      <a:endParaRPr kumimoji="0" 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097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4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Imposte ipotecaria e catastale</a:t>
                      </a:r>
                      <a:endParaRPr kumimoji="0" lang="it-IT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4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In misura fissa</a:t>
                      </a:r>
                      <a:endParaRPr kumimoji="0" lang="it-IT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D71A7953-EF39-197F-A551-5A98AA66B5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https://www.francesco-derosa.it/</a:t>
            </a:r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0F4730D1-8C13-6EE7-7321-D04C11436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8FD4AF-0EA0-43AC-83D9-8536965E3F4B}" type="slidenum">
              <a:rPr lang="it-IT" smtClean="0"/>
              <a:pPr>
                <a:defRPr/>
              </a:pPr>
              <a:t>3</a:t>
            </a:fld>
            <a:endParaRPr lang="it-IT" dirty="0"/>
          </a:p>
        </p:txBody>
      </p:sp>
    </p:spTree>
  </p:cSld>
  <p:clrMapOvr>
    <a:masterClrMapping/>
  </p:clrMapOvr>
  <p:transition advTm="10000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olo 1"/>
          <p:cNvSpPr txBox="1">
            <a:spLocks/>
          </p:cNvSpPr>
          <p:nvPr/>
        </p:nvSpPr>
        <p:spPr>
          <a:xfrm>
            <a:off x="395288" y="260350"/>
            <a:ext cx="8416925" cy="693738"/>
          </a:xfrm>
          <a:prstGeom prst="rect">
            <a:avLst/>
          </a:prstGeom>
          <a:solidFill>
            <a:schemeClr val="accent6"/>
          </a:solidFill>
        </p:spPr>
        <p:txBody>
          <a:bodyPr anchor="ctr">
            <a:normAutofit/>
          </a:bodyPr>
          <a:lstStyle/>
          <a:p>
            <a:pPr algn="ctr" defTabSz="457200">
              <a:defRPr/>
            </a:pPr>
            <a:r>
              <a:rPr lang="it-IT" sz="2400" b="1" dirty="0">
                <a:solidFill>
                  <a:schemeClr val="bg1"/>
                </a:solidFill>
              </a:rPr>
              <a:t>Iva – art. 2, comma 2, D.p.r. 633/72</a:t>
            </a:r>
          </a:p>
        </p:txBody>
      </p:sp>
      <p:sp>
        <p:nvSpPr>
          <p:cNvPr id="30724" name="Text Box 6"/>
          <p:cNvSpPr txBox="1">
            <a:spLocks noChangeArrowheads="1"/>
          </p:cNvSpPr>
          <p:nvPr/>
        </p:nvSpPr>
        <p:spPr bwMode="auto">
          <a:xfrm>
            <a:off x="6784975" y="1341438"/>
            <a:ext cx="14589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it-IT" sz="1800"/>
          </a:p>
        </p:txBody>
      </p:sp>
      <p:sp>
        <p:nvSpPr>
          <p:cNvPr id="30725" name="Text Box 13"/>
          <p:cNvSpPr txBox="1">
            <a:spLocks noChangeArrowheads="1"/>
          </p:cNvSpPr>
          <p:nvPr/>
        </p:nvSpPr>
        <p:spPr bwMode="auto">
          <a:xfrm>
            <a:off x="1908175" y="1268413"/>
            <a:ext cx="82089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it-IT" sz="1800"/>
          </a:p>
        </p:txBody>
      </p:sp>
      <p:sp>
        <p:nvSpPr>
          <p:cNvPr id="30726" name="Text Box 14"/>
          <p:cNvSpPr txBox="1">
            <a:spLocks noChangeArrowheads="1"/>
          </p:cNvSpPr>
          <p:nvPr/>
        </p:nvSpPr>
        <p:spPr bwMode="auto">
          <a:xfrm>
            <a:off x="1763713" y="3716338"/>
            <a:ext cx="19653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it-IT" sz="1800"/>
          </a:p>
        </p:txBody>
      </p:sp>
      <p:sp>
        <p:nvSpPr>
          <p:cNvPr id="30727" name="Text Box 48"/>
          <p:cNvSpPr txBox="1">
            <a:spLocks noChangeArrowheads="1"/>
          </p:cNvSpPr>
          <p:nvPr/>
        </p:nvSpPr>
        <p:spPr bwMode="auto">
          <a:xfrm>
            <a:off x="6227763" y="3789363"/>
            <a:ext cx="7921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it-IT" sz="2400"/>
          </a:p>
        </p:txBody>
      </p:sp>
      <p:sp>
        <p:nvSpPr>
          <p:cNvPr id="30728" name="Text Box 46"/>
          <p:cNvSpPr txBox="1">
            <a:spLocks noChangeArrowheads="1"/>
          </p:cNvSpPr>
          <p:nvPr/>
        </p:nvSpPr>
        <p:spPr bwMode="auto">
          <a:xfrm>
            <a:off x="5724525" y="472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it-IT"/>
          </a:p>
        </p:txBody>
      </p:sp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40F49BA0-324D-D366-9BA5-9E4C88BD0E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https://www.francesco-derosa.it/</a:t>
            </a:r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F16C66C7-B041-C118-666C-EECB6268A7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8FD4AF-0EA0-43AC-83D9-8536965E3F4B}" type="slidenum">
              <a:rPr lang="it-IT" smtClean="0"/>
              <a:pPr>
                <a:defRPr/>
              </a:pPr>
              <a:t>30</a:t>
            </a:fld>
            <a:endParaRPr lang="it-IT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BE08DCF5-04A4-7CFD-0DC7-EE165C2F19DF}"/>
              </a:ext>
            </a:extLst>
          </p:cNvPr>
          <p:cNvSpPr txBox="1"/>
          <p:nvPr/>
        </p:nvSpPr>
        <p:spPr>
          <a:xfrm>
            <a:off x="471673" y="1274109"/>
            <a:ext cx="8200653" cy="49966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2600"/>
              </a:lnSpc>
            </a:pPr>
            <a:r>
              <a:rPr lang="it-IT" sz="2000" b="0" i="0" dirty="0">
                <a:effectLst/>
                <a:latin typeface="Bookman Old Style" panose="02050604050505020204" pitchFamily="18" charset="0"/>
              </a:rPr>
              <a:t>Costituiscono inoltre cessioni di beni:</a:t>
            </a:r>
          </a:p>
          <a:p>
            <a:pPr algn="just">
              <a:lnSpc>
                <a:spcPts val="2600"/>
              </a:lnSpc>
            </a:pPr>
            <a:r>
              <a:rPr lang="it-IT" sz="2000" dirty="0">
                <a:latin typeface="Bookman Old Style" panose="02050604050505020204" pitchFamily="18" charset="0"/>
              </a:rPr>
              <a:t>[…]</a:t>
            </a:r>
          </a:p>
          <a:p>
            <a:pPr algn="just">
              <a:lnSpc>
                <a:spcPts val="1000"/>
              </a:lnSpc>
            </a:pPr>
            <a:endParaRPr lang="it-IT" sz="2000" b="0" i="0" dirty="0">
              <a:effectLst/>
              <a:latin typeface="Bookman Old Style" panose="02050604050505020204" pitchFamily="18" charset="0"/>
            </a:endParaRPr>
          </a:p>
          <a:p>
            <a:pPr algn="just">
              <a:lnSpc>
                <a:spcPts val="2600"/>
              </a:lnSpc>
            </a:pPr>
            <a:r>
              <a:rPr lang="it-IT" sz="2000" b="0" i="0" dirty="0">
                <a:effectLst/>
                <a:latin typeface="Bookman Old Style" panose="02050604050505020204" pitchFamily="18" charset="0"/>
              </a:rPr>
              <a:t>5)  la </a:t>
            </a:r>
            <a:r>
              <a:rPr lang="it-IT" sz="2000" b="0" i="0" u="sng" dirty="0">
                <a:effectLst/>
                <a:latin typeface="Bookman Old Style" panose="02050604050505020204" pitchFamily="18" charset="0"/>
              </a:rPr>
              <a:t>destinazione di beni </a:t>
            </a:r>
            <a:r>
              <a:rPr lang="it-IT" sz="2000" b="0" i="0" dirty="0">
                <a:effectLst/>
                <a:latin typeface="Bookman Old Style" panose="02050604050505020204" pitchFamily="18" charset="0"/>
              </a:rPr>
              <a:t>all'uso o al consumo personale o familiare dell'imprenditore o di coloro i quali esercitano un'arte o una professione o </a:t>
            </a:r>
            <a:r>
              <a:rPr lang="it-IT" sz="2000" b="0" i="0" u="sng" dirty="0">
                <a:effectLst/>
                <a:latin typeface="Bookman Old Style" panose="02050604050505020204" pitchFamily="18" charset="0"/>
              </a:rPr>
              <a:t>ad altre </a:t>
            </a:r>
            <a:r>
              <a:rPr lang="it-IT" sz="2000" b="1" i="0" u="sng" dirty="0">
                <a:effectLst/>
                <a:latin typeface="Bookman Old Style" panose="02050604050505020204" pitchFamily="18" charset="0"/>
              </a:rPr>
              <a:t>finalità estranee alla impresa </a:t>
            </a:r>
            <a:r>
              <a:rPr lang="it-IT" sz="2000" b="0" i="0" dirty="0">
                <a:effectLst/>
                <a:latin typeface="Bookman Old Style" panose="02050604050505020204" pitchFamily="18" charset="0"/>
              </a:rPr>
              <a:t>o all'esercizio dell'arte o della professione, anche se determinata da cessazione dell'attività, </a:t>
            </a:r>
            <a:r>
              <a:rPr lang="it-IT" sz="2000" b="0" i="0" u="sng" dirty="0">
                <a:effectLst/>
                <a:latin typeface="Bookman Old Style" panose="02050604050505020204" pitchFamily="18" charset="0"/>
              </a:rPr>
              <a:t>con esclusione di quei beni per i quali non è stata operata, all'atto dell'acquisto, la detrazione dell'imposta</a:t>
            </a:r>
            <a:r>
              <a:rPr lang="it-IT" sz="2000" b="0" i="0" dirty="0">
                <a:effectLst/>
                <a:latin typeface="Bookman Old Style" panose="02050604050505020204" pitchFamily="18" charset="0"/>
              </a:rPr>
              <a:t> di cui all</a:t>
            </a:r>
            <a:r>
              <a:rPr lang="it-IT" sz="2000" b="0" i="0" dirty="0">
                <a:effectLst/>
                <a:latin typeface="Bookman Old Style" panose="020506040505050202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’</a:t>
            </a:r>
            <a:r>
              <a:rPr lang="it-IT" sz="2000" b="0" i="0" dirty="0">
                <a:effectLst/>
                <a:latin typeface="Bookman Old Style" panose="02050604050505020204" pitchFamily="18" charset="0"/>
              </a:rPr>
              <a:t>articolo 19;</a:t>
            </a:r>
          </a:p>
          <a:p>
            <a:pPr algn="just">
              <a:lnSpc>
                <a:spcPts val="1000"/>
              </a:lnSpc>
            </a:pPr>
            <a:endParaRPr lang="it-IT" sz="2000" b="0" i="0" dirty="0">
              <a:effectLst/>
              <a:latin typeface="Bookman Old Style" panose="02050604050505020204" pitchFamily="18" charset="0"/>
            </a:endParaRPr>
          </a:p>
          <a:p>
            <a:pPr algn="just">
              <a:lnSpc>
                <a:spcPts val="2600"/>
              </a:lnSpc>
            </a:pPr>
            <a:r>
              <a:rPr lang="it-IT" sz="2000" b="0" i="0" dirty="0">
                <a:effectLst/>
                <a:latin typeface="Bookman Old Style" panose="02050604050505020204" pitchFamily="18" charset="0"/>
              </a:rPr>
              <a:t>6)  le </a:t>
            </a:r>
            <a:r>
              <a:rPr lang="it-IT" sz="2000" b="1" i="0" u="sng" dirty="0">
                <a:effectLst/>
                <a:latin typeface="Bookman Old Style" panose="02050604050505020204" pitchFamily="18" charset="0"/>
              </a:rPr>
              <a:t>assegnazioni</a:t>
            </a:r>
            <a:r>
              <a:rPr lang="it-IT" sz="2000" b="0" i="0" u="sng" dirty="0">
                <a:effectLst/>
                <a:latin typeface="Bookman Old Style" panose="02050604050505020204" pitchFamily="18" charset="0"/>
              </a:rPr>
              <a:t> ai soci </a:t>
            </a:r>
            <a:r>
              <a:rPr lang="it-IT" sz="2000" b="0" i="0" dirty="0">
                <a:effectLst/>
                <a:latin typeface="Bookman Old Style" panose="02050604050505020204" pitchFamily="18" charset="0"/>
              </a:rPr>
              <a:t>fatte a qualsiasi titolo da società di ogni tipo e oggetto nonché le assegnazioni o le analoghe operazioni fatte da altri enti privati o pubblici, compresi i consorzi e le associazioni o altre organizzazioni senza personalità giuridica.</a:t>
            </a:r>
          </a:p>
        </p:txBody>
      </p:sp>
    </p:spTree>
    <p:extLst>
      <p:ext uri="{BB962C8B-B14F-4D97-AF65-F5344CB8AC3E}">
        <p14:creationId xmlns:p14="http://schemas.microsoft.com/office/powerpoint/2010/main" val="3468226084"/>
      </p:ext>
    </p:extLst>
  </p:cSld>
  <p:clrMapOvr>
    <a:masterClrMapping/>
  </p:clrMapOvr>
  <p:transition advTm="10000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olo 1"/>
          <p:cNvSpPr txBox="1">
            <a:spLocks/>
          </p:cNvSpPr>
          <p:nvPr/>
        </p:nvSpPr>
        <p:spPr>
          <a:xfrm>
            <a:off x="395288" y="260350"/>
            <a:ext cx="8416925" cy="693738"/>
          </a:xfrm>
          <a:prstGeom prst="rect">
            <a:avLst/>
          </a:prstGeom>
          <a:solidFill>
            <a:schemeClr val="accent6"/>
          </a:solidFill>
        </p:spPr>
        <p:txBody>
          <a:bodyPr anchor="ctr">
            <a:normAutofit/>
          </a:bodyPr>
          <a:lstStyle/>
          <a:p>
            <a:pPr algn="ctr" defTabSz="457200">
              <a:defRPr/>
            </a:pPr>
            <a:r>
              <a:rPr lang="it-IT" sz="2400" b="1">
                <a:solidFill>
                  <a:schemeClr val="bg1"/>
                </a:solidFill>
              </a:rPr>
              <a:t>Iva – regime ordinario</a:t>
            </a:r>
          </a:p>
        </p:txBody>
      </p:sp>
      <p:sp>
        <p:nvSpPr>
          <p:cNvPr id="31748" name="Text Box 6"/>
          <p:cNvSpPr txBox="1">
            <a:spLocks noChangeArrowheads="1"/>
          </p:cNvSpPr>
          <p:nvPr/>
        </p:nvSpPr>
        <p:spPr bwMode="auto">
          <a:xfrm>
            <a:off x="6784975" y="1341438"/>
            <a:ext cx="14589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it-IT" sz="1800"/>
          </a:p>
        </p:txBody>
      </p:sp>
      <p:sp>
        <p:nvSpPr>
          <p:cNvPr id="31749" name="Text Box 13"/>
          <p:cNvSpPr txBox="1">
            <a:spLocks noChangeArrowheads="1"/>
          </p:cNvSpPr>
          <p:nvPr/>
        </p:nvSpPr>
        <p:spPr bwMode="auto">
          <a:xfrm>
            <a:off x="1908175" y="1268413"/>
            <a:ext cx="82089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it-IT" sz="1800"/>
          </a:p>
        </p:txBody>
      </p:sp>
      <p:sp>
        <p:nvSpPr>
          <p:cNvPr id="31750" name="Text Box 14"/>
          <p:cNvSpPr txBox="1">
            <a:spLocks noChangeArrowheads="1"/>
          </p:cNvSpPr>
          <p:nvPr/>
        </p:nvSpPr>
        <p:spPr bwMode="auto">
          <a:xfrm>
            <a:off x="1763713" y="3716338"/>
            <a:ext cx="19653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it-IT" sz="1800"/>
          </a:p>
        </p:txBody>
      </p:sp>
      <p:sp>
        <p:nvSpPr>
          <p:cNvPr id="31751" name="Text Box 48"/>
          <p:cNvSpPr txBox="1">
            <a:spLocks noChangeArrowheads="1"/>
          </p:cNvSpPr>
          <p:nvPr/>
        </p:nvSpPr>
        <p:spPr bwMode="auto">
          <a:xfrm>
            <a:off x="6227763" y="3789363"/>
            <a:ext cx="7921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it-IT" sz="2400"/>
          </a:p>
        </p:txBody>
      </p:sp>
      <p:sp>
        <p:nvSpPr>
          <p:cNvPr id="31752" name="Text Box 46"/>
          <p:cNvSpPr txBox="1">
            <a:spLocks noChangeArrowheads="1"/>
          </p:cNvSpPr>
          <p:nvPr/>
        </p:nvSpPr>
        <p:spPr bwMode="auto">
          <a:xfrm>
            <a:off x="5724525" y="472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it-IT"/>
          </a:p>
        </p:txBody>
      </p:sp>
      <p:graphicFrame>
        <p:nvGraphicFramePr>
          <p:cNvPr id="58461" name="Group 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5925292"/>
              </p:ext>
            </p:extLst>
          </p:nvPr>
        </p:nvGraphicFramePr>
        <p:xfrm>
          <a:off x="468313" y="1268413"/>
          <a:ext cx="8064500" cy="4678366"/>
        </p:xfrm>
        <a:graphic>
          <a:graphicData uri="http://schemas.openxmlformats.org/drawingml/2006/table">
            <a:tbl>
              <a:tblPr/>
              <a:tblGrid>
                <a:gridCol w="26876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89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876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683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Immobili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Regime naturale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Regime opzionale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83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Abitativo (entro 5 anni dalla costruzione)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Imponibile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--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83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Abitativo (oltre 5 anni dalla costruzione)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Esente ex art. 10, c. 1, n.8 bis)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Imponibile (solo se il cedente è il costruttore)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83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Strumentale (entro 5 anni dalla costruzione)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Imponibile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--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83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Strumentale (oltre 5 anni dalla costruzione)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Esente ex art. 10, c. 1, n.8 ter)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Imponibile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83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Terreni edificabili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Imponibile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683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Terreni non edificabili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Fuori campo Iva (art. 3, c.3, D.p.r. 633/72)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50335CF3-5789-1E16-44F3-62C32F1BEF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https://www.francesco-derosa.it/</a:t>
            </a:r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0DBC3511-2B1A-F2AF-BC09-EFF4A1F705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8FD4AF-0EA0-43AC-83D9-8536965E3F4B}" type="slidenum">
              <a:rPr lang="it-IT" smtClean="0"/>
              <a:pPr>
                <a:defRPr/>
              </a:pPr>
              <a:t>31</a:t>
            </a:fld>
            <a:endParaRPr lang="it-IT" dirty="0"/>
          </a:p>
        </p:txBody>
      </p:sp>
    </p:spTree>
  </p:cSld>
  <p:clrMapOvr>
    <a:masterClrMapping/>
  </p:clrMapOvr>
  <p:transition advTm="10000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olo 1"/>
          <p:cNvSpPr txBox="1">
            <a:spLocks/>
          </p:cNvSpPr>
          <p:nvPr/>
        </p:nvSpPr>
        <p:spPr>
          <a:xfrm>
            <a:off x="395288" y="260350"/>
            <a:ext cx="8416925" cy="693738"/>
          </a:xfrm>
          <a:prstGeom prst="rect">
            <a:avLst/>
          </a:prstGeom>
          <a:solidFill>
            <a:schemeClr val="accent6"/>
          </a:solidFill>
        </p:spPr>
        <p:txBody>
          <a:bodyPr anchor="ctr">
            <a:normAutofit/>
          </a:bodyPr>
          <a:lstStyle/>
          <a:p>
            <a:pPr algn="ctr" defTabSz="457200">
              <a:defRPr/>
            </a:pPr>
            <a:r>
              <a:rPr lang="it-IT" sz="2400" b="1">
                <a:solidFill>
                  <a:schemeClr val="bg1"/>
                </a:solidFill>
              </a:rPr>
              <a:t>Iva – altre regole</a:t>
            </a:r>
          </a:p>
        </p:txBody>
      </p:sp>
      <p:sp>
        <p:nvSpPr>
          <p:cNvPr id="32772" name="Text Box 6"/>
          <p:cNvSpPr txBox="1">
            <a:spLocks noChangeArrowheads="1"/>
          </p:cNvSpPr>
          <p:nvPr/>
        </p:nvSpPr>
        <p:spPr bwMode="auto">
          <a:xfrm>
            <a:off x="6784975" y="1341438"/>
            <a:ext cx="14589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it-IT" sz="1800"/>
          </a:p>
        </p:txBody>
      </p:sp>
      <p:sp>
        <p:nvSpPr>
          <p:cNvPr id="32773" name="Text Box 13"/>
          <p:cNvSpPr txBox="1">
            <a:spLocks noChangeArrowheads="1"/>
          </p:cNvSpPr>
          <p:nvPr/>
        </p:nvSpPr>
        <p:spPr bwMode="auto">
          <a:xfrm>
            <a:off x="1908175" y="1268413"/>
            <a:ext cx="82089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it-IT" sz="1800"/>
          </a:p>
        </p:txBody>
      </p:sp>
      <p:sp>
        <p:nvSpPr>
          <p:cNvPr id="32774" name="Text Box 14"/>
          <p:cNvSpPr txBox="1">
            <a:spLocks noChangeArrowheads="1"/>
          </p:cNvSpPr>
          <p:nvPr/>
        </p:nvSpPr>
        <p:spPr bwMode="auto">
          <a:xfrm>
            <a:off x="1763713" y="3716338"/>
            <a:ext cx="19653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it-IT" sz="1800"/>
          </a:p>
        </p:txBody>
      </p:sp>
      <p:sp>
        <p:nvSpPr>
          <p:cNvPr id="32775" name="Text Box 48"/>
          <p:cNvSpPr txBox="1">
            <a:spLocks noChangeArrowheads="1"/>
          </p:cNvSpPr>
          <p:nvPr/>
        </p:nvSpPr>
        <p:spPr bwMode="auto">
          <a:xfrm>
            <a:off x="6227763" y="3789363"/>
            <a:ext cx="7921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it-IT" sz="2400"/>
          </a:p>
        </p:txBody>
      </p:sp>
      <p:sp>
        <p:nvSpPr>
          <p:cNvPr id="32776" name="Text Box 46"/>
          <p:cNvSpPr txBox="1">
            <a:spLocks noChangeArrowheads="1"/>
          </p:cNvSpPr>
          <p:nvPr/>
        </p:nvSpPr>
        <p:spPr bwMode="auto">
          <a:xfrm>
            <a:off x="5724525" y="472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it-IT"/>
          </a:p>
        </p:txBody>
      </p:sp>
      <p:sp>
        <p:nvSpPr>
          <p:cNvPr id="32777" name="Text Box 37"/>
          <p:cNvSpPr txBox="1">
            <a:spLocks noChangeArrowheads="1"/>
          </p:cNvSpPr>
          <p:nvPr/>
        </p:nvSpPr>
        <p:spPr bwMode="auto">
          <a:xfrm>
            <a:off x="395288" y="1335088"/>
            <a:ext cx="83534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it-IT" b="1" dirty="0">
                <a:latin typeface="+mj-lt"/>
              </a:rPr>
              <a:t>Base imponibile delle assegnazioni</a:t>
            </a:r>
            <a:r>
              <a:rPr lang="it-IT" dirty="0">
                <a:latin typeface="+mj-lt"/>
              </a:rPr>
              <a:t>: prezzo di acquisto o prezzo di costo nel momento dell’assegnazione (art. 13, c.2, lett. c</a:t>
            </a:r>
            <a:r>
              <a:rPr lang="it-IT" sz="1600" dirty="0">
                <a:latin typeface="+mj-lt"/>
              </a:rPr>
              <a:t>) </a:t>
            </a:r>
            <a:r>
              <a:rPr lang="it-IT" dirty="0">
                <a:latin typeface="+mj-lt"/>
              </a:rPr>
              <a:t>D.P.R. 633/72)</a:t>
            </a:r>
          </a:p>
        </p:txBody>
      </p:sp>
      <p:sp>
        <p:nvSpPr>
          <p:cNvPr id="32779" name="AutoShape 40"/>
          <p:cNvSpPr>
            <a:spLocks noChangeArrowheads="1"/>
          </p:cNvSpPr>
          <p:nvPr/>
        </p:nvSpPr>
        <p:spPr bwMode="auto">
          <a:xfrm>
            <a:off x="468313" y="2133600"/>
            <a:ext cx="6767983" cy="2016125"/>
          </a:xfrm>
          <a:prstGeom prst="downArrowCallout">
            <a:avLst>
              <a:gd name="adj1" fmla="val 41576"/>
              <a:gd name="adj2" fmla="val 45356"/>
              <a:gd name="adj3" fmla="val 17167"/>
              <a:gd name="adj4" fmla="val 66667"/>
            </a:avLst>
          </a:prstGeom>
          <a:solidFill>
            <a:schemeClr val="accent1">
              <a:alpha val="10196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 dirty="0"/>
          </a:p>
        </p:txBody>
      </p:sp>
      <p:sp>
        <p:nvSpPr>
          <p:cNvPr id="32778" name="Text Box 38"/>
          <p:cNvSpPr txBox="1">
            <a:spLocks noChangeArrowheads="1"/>
          </p:cNvSpPr>
          <p:nvPr/>
        </p:nvSpPr>
        <p:spPr bwMode="auto">
          <a:xfrm>
            <a:off x="447675" y="2127250"/>
            <a:ext cx="6716613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b="1" dirty="0">
                <a:latin typeface="+mj-lt"/>
              </a:rPr>
              <a:t>Rettifica della detrazione </a:t>
            </a:r>
            <a:r>
              <a:rPr lang="it-IT" dirty="0">
                <a:latin typeface="+mj-lt"/>
              </a:rPr>
              <a:t>ex art. 19 bis2 D.P.R. 633/72:</a:t>
            </a:r>
          </a:p>
          <a:p>
            <a:pPr>
              <a:buFontTx/>
              <a:buChar char="•"/>
            </a:pPr>
            <a:r>
              <a:rPr lang="it-IT" dirty="0">
                <a:latin typeface="+mj-lt"/>
              </a:rPr>
              <a:t> </a:t>
            </a:r>
            <a:r>
              <a:rPr lang="it-IT" sz="1800" dirty="0">
                <a:latin typeface="+mj-lt"/>
              </a:rPr>
              <a:t>in caso di cessione o assegnazione esente;</a:t>
            </a:r>
          </a:p>
          <a:p>
            <a:pPr>
              <a:buFontTx/>
              <a:buChar char="•"/>
            </a:pPr>
            <a:r>
              <a:rPr lang="it-IT" sz="1800" dirty="0">
                <a:latin typeface="+mj-lt"/>
              </a:rPr>
              <a:t> in caso di assegnazione fuori campo Iva, limitatamente all’Iva detratta su eventuali lavori effettuati sull’immobile</a:t>
            </a:r>
          </a:p>
          <a:p>
            <a:endParaRPr lang="it-IT" sz="1800" dirty="0"/>
          </a:p>
        </p:txBody>
      </p:sp>
      <p:sp>
        <p:nvSpPr>
          <p:cNvPr id="32780" name="Text Box 41"/>
          <p:cNvSpPr txBox="1">
            <a:spLocks noChangeArrowheads="1"/>
          </p:cNvSpPr>
          <p:nvPr/>
        </p:nvSpPr>
        <p:spPr bwMode="auto">
          <a:xfrm>
            <a:off x="808038" y="4214813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it-IT"/>
          </a:p>
        </p:txBody>
      </p:sp>
      <p:graphicFrame>
        <p:nvGraphicFramePr>
          <p:cNvPr id="32800" name="Group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9309739"/>
              </p:ext>
            </p:extLst>
          </p:nvPr>
        </p:nvGraphicFramePr>
        <p:xfrm>
          <a:off x="468313" y="4437063"/>
          <a:ext cx="6767983" cy="1296670"/>
        </p:xfrm>
        <a:graphic>
          <a:graphicData uri="http://schemas.openxmlformats.org/drawingml/2006/table">
            <a:tbl>
              <a:tblPr/>
              <a:tblGrid>
                <a:gridCol w="13529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035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114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92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it-IT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Anni per la rettifica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Momento iniziale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2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Immobili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3312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3312">
                        <a:alpha val="50195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Ultimazione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3312">
                        <a:alpha val="50195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51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Mobili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Entrata in funzione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1EB19432-C037-EB61-4DDE-2A94300B29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https://www.francesco-derosa.it/</a:t>
            </a:r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D907DA70-2B46-FF83-173C-30CA3906D6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8FD4AF-0EA0-43AC-83D9-8536965E3F4B}" type="slidenum">
              <a:rPr lang="it-IT" smtClean="0"/>
              <a:pPr>
                <a:defRPr/>
              </a:pPr>
              <a:t>32</a:t>
            </a:fld>
            <a:endParaRPr lang="it-IT" dirty="0"/>
          </a:p>
        </p:txBody>
      </p:sp>
    </p:spTree>
  </p:cSld>
  <p:clrMapOvr>
    <a:masterClrMapping/>
  </p:clrMapOvr>
  <p:transition advTm="10000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olo 1"/>
          <p:cNvSpPr txBox="1">
            <a:spLocks/>
          </p:cNvSpPr>
          <p:nvPr/>
        </p:nvSpPr>
        <p:spPr>
          <a:xfrm>
            <a:off x="395288" y="260350"/>
            <a:ext cx="8416925" cy="693738"/>
          </a:xfrm>
          <a:prstGeom prst="rect">
            <a:avLst/>
          </a:prstGeom>
          <a:solidFill>
            <a:schemeClr val="accent6"/>
          </a:solidFill>
        </p:spPr>
        <p:txBody>
          <a:bodyPr anchor="ctr">
            <a:normAutofit/>
          </a:bodyPr>
          <a:lstStyle/>
          <a:p>
            <a:pPr algn="ctr" defTabSz="457200">
              <a:defRPr/>
            </a:pPr>
            <a:r>
              <a:rPr lang="it-IT" sz="2400" b="1">
                <a:solidFill>
                  <a:schemeClr val="bg1"/>
                </a:solidFill>
              </a:rPr>
              <a:t>Iva – Beni in leasing</a:t>
            </a:r>
          </a:p>
        </p:txBody>
      </p:sp>
      <p:sp>
        <p:nvSpPr>
          <p:cNvPr id="33796" name="Text Box 6"/>
          <p:cNvSpPr txBox="1">
            <a:spLocks noChangeArrowheads="1"/>
          </p:cNvSpPr>
          <p:nvPr/>
        </p:nvSpPr>
        <p:spPr bwMode="auto">
          <a:xfrm>
            <a:off x="6784975" y="1341438"/>
            <a:ext cx="14589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it-IT" sz="1800"/>
          </a:p>
        </p:txBody>
      </p:sp>
      <p:sp>
        <p:nvSpPr>
          <p:cNvPr id="33798" name="Text Box 14"/>
          <p:cNvSpPr txBox="1">
            <a:spLocks noChangeArrowheads="1"/>
          </p:cNvSpPr>
          <p:nvPr/>
        </p:nvSpPr>
        <p:spPr bwMode="auto">
          <a:xfrm>
            <a:off x="1763713" y="3716338"/>
            <a:ext cx="19653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it-IT" sz="1800"/>
          </a:p>
        </p:txBody>
      </p:sp>
      <p:sp>
        <p:nvSpPr>
          <p:cNvPr id="33799" name="Text Box 48"/>
          <p:cNvSpPr txBox="1">
            <a:spLocks noChangeArrowheads="1"/>
          </p:cNvSpPr>
          <p:nvPr/>
        </p:nvSpPr>
        <p:spPr bwMode="auto">
          <a:xfrm>
            <a:off x="6227763" y="3789363"/>
            <a:ext cx="7921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it-IT" sz="2400"/>
          </a:p>
        </p:txBody>
      </p:sp>
      <p:sp>
        <p:nvSpPr>
          <p:cNvPr id="33800" name="Text Box 46"/>
          <p:cNvSpPr txBox="1">
            <a:spLocks noChangeArrowheads="1"/>
          </p:cNvSpPr>
          <p:nvPr/>
        </p:nvSpPr>
        <p:spPr bwMode="auto">
          <a:xfrm>
            <a:off x="5724525" y="47244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it-IT"/>
          </a:p>
        </p:txBody>
      </p:sp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165D927F-ED6C-5EF9-991F-6EC162E30C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https://www.francesco-derosa.it/</a:t>
            </a:r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5C120F1A-BA42-DAF7-DFB7-340690FED8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8FD4AF-0EA0-43AC-83D9-8536965E3F4B}" type="slidenum">
              <a:rPr lang="it-IT" smtClean="0"/>
              <a:pPr>
                <a:defRPr/>
              </a:pPr>
              <a:t>33</a:t>
            </a:fld>
            <a:endParaRPr lang="it-IT" dirty="0"/>
          </a:p>
        </p:txBody>
      </p:sp>
      <p:graphicFrame>
        <p:nvGraphicFramePr>
          <p:cNvPr id="4" name="Tabella 4">
            <a:extLst>
              <a:ext uri="{FF2B5EF4-FFF2-40B4-BE49-F238E27FC236}">
                <a16:creationId xmlns:a16="http://schemas.microsoft.com/office/drawing/2014/main" id="{4709E0AD-EA02-0AFA-2E3C-9C4CCC07E3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9652413"/>
              </p:ext>
            </p:extLst>
          </p:nvPr>
        </p:nvGraphicFramePr>
        <p:xfrm>
          <a:off x="688024" y="1216819"/>
          <a:ext cx="7695944" cy="487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5075">
                  <a:extLst>
                    <a:ext uri="{9D8B030D-6E8A-4147-A177-3AD203B41FA5}">
                      <a16:colId xmlns:a16="http://schemas.microsoft.com/office/drawing/2014/main" val="2486606507"/>
                    </a:ext>
                  </a:extLst>
                </a:gridCol>
                <a:gridCol w="4800869">
                  <a:extLst>
                    <a:ext uri="{9D8B030D-6E8A-4147-A177-3AD203B41FA5}">
                      <a16:colId xmlns:a16="http://schemas.microsoft.com/office/drawing/2014/main" val="248337418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it-IT" sz="2000" dirty="0">
                          <a:latin typeface="+mj-lt"/>
                        </a:rPr>
                        <a:t>Base imponibile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2000" dirty="0">
                          <a:latin typeface="+mj-lt"/>
                        </a:rPr>
                        <a:t>Rettifica ex art. 19-bis2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00432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it-IT" sz="1800" dirty="0">
                          <a:latin typeface="+mj-lt"/>
                        </a:rPr>
                        <a:t>Comprende anche il valore dei canoni corrisposto durante il contratto, e non solo il valore del riscatto (circolare 26/E/2016).</a:t>
                      </a:r>
                    </a:p>
                    <a:p>
                      <a:pPr algn="just"/>
                      <a:r>
                        <a:rPr lang="it-IT" sz="1800" dirty="0">
                          <a:latin typeface="+mj-lt"/>
                        </a:rPr>
                        <a:t>Questo perché il leasing è assimilabile ad un finanziamento (perciò conta il valore del bene acquistato, non rilevando la qualificazione del leasing come prestazione di servizio).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it-IT" sz="1800" dirty="0">
                          <a:solidFill>
                            <a:schemeClr val="tx1"/>
                          </a:solidFill>
                          <a:latin typeface="+mj-lt"/>
                        </a:rPr>
                        <a:t>Riguarda tutta l’iva, compresa quella dei canoni, ed il periodo di osservazione decennale inizia dal riscatti (circolare 26/E/2016).</a:t>
                      </a:r>
                    </a:p>
                    <a:p>
                      <a:pPr algn="just"/>
                      <a:r>
                        <a:rPr lang="it-IT" sz="1800" dirty="0">
                          <a:solidFill>
                            <a:schemeClr val="tx1"/>
                          </a:solidFill>
                          <a:latin typeface="+mj-lt"/>
                        </a:rPr>
                        <a:t>Questa posizione è avversata dalla dottrina perché non tiene conto che il periodo di osservazione  è collegato al bene in sé, avendo carattere oggettivo, e quindi dovrebbe iniziare a decorrere presso il concedente. Comunque, in caso di </a:t>
                      </a:r>
                      <a:r>
                        <a:rPr lang="it-IT" sz="1800" dirty="0" err="1">
                          <a:solidFill>
                            <a:schemeClr val="tx1"/>
                          </a:solidFill>
                          <a:latin typeface="+mj-lt"/>
                        </a:rPr>
                        <a:t>maxicanone</a:t>
                      </a:r>
                      <a:r>
                        <a:rPr lang="it-IT" sz="1800" dirty="0">
                          <a:solidFill>
                            <a:schemeClr val="tx1"/>
                          </a:solidFill>
                          <a:latin typeface="+mj-lt"/>
                        </a:rPr>
                        <a:t> particolarmente elevato, si può ritenere che l’acquisto da parte della società sia sostanzialmente avvenuto all’inizio del contratto di leasing e non alla fine (risp. ad interpello n.3/2018)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9445912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Tm="10000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olo 1"/>
          <p:cNvSpPr txBox="1">
            <a:spLocks/>
          </p:cNvSpPr>
          <p:nvPr/>
        </p:nvSpPr>
        <p:spPr>
          <a:xfrm>
            <a:off x="395288" y="260350"/>
            <a:ext cx="8416925" cy="693738"/>
          </a:xfrm>
          <a:prstGeom prst="rect">
            <a:avLst/>
          </a:prstGeom>
          <a:solidFill>
            <a:schemeClr val="accent6"/>
          </a:solidFill>
        </p:spPr>
        <p:txBody>
          <a:bodyPr anchor="ctr">
            <a:normAutofit/>
          </a:bodyPr>
          <a:lstStyle/>
          <a:p>
            <a:pPr algn="ctr" defTabSz="457200">
              <a:defRPr/>
            </a:pPr>
            <a:r>
              <a:rPr lang="it-IT" sz="2400" b="1">
                <a:solidFill>
                  <a:schemeClr val="bg1"/>
                </a:solidFill>
              </a:rPr>
              <a:t>Imposta di registro</a:t>
            </a:r>
          </a:p>
        </p:txBody>
      </p:sp>
      <p:sp>
        <p:nvSpPr>
          <p:cNvPr id="34820" name="Text Box 5"/>
          <p:cNvSpPr txBox="1">
            <a:spLocks noChangeArrowheads="1"/>
          </p:cNvSpPr>
          <p:nvPr/>
        </p:nvSpPr>
        <p:spPr bwMode="auto">
          <a:xfrm>
            <a:off x="6784975" y="1341438"/>
            <a:ext cx="14589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it-IT" sz="1800"/>
          </a:p>
        </p:txBody>
      </p:sp>
      <p:sp>
        <p:nvSpPr>
          <p:cNvPr id="34821" name="Text Box 7"/>
          <p:cNvSpPr txBox="1">
            <a:spLocks noChangeArrowheads="1"/>
          </p:cNvSpPr>
          <p:nvPr/>
        </p:nvSpPr>
        <p:spPr bwMode="auto">
          <a:xfrm>
            <a:off x="1692275" y="3716338"/>
            <a:ext cx="19653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it-IT" sz="1800"/>
          </a:p>
        </p:txBody>
      </p:sp>
      <p:graphicFrame>
        <p:nvGraphicFramePr>
          <p:cNvPr id="34881" name="Group 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4704914"/>
              </p:ext>
            </p:extLst>
          </p:nvPr>
        </p:nvGraphicFramePr>
        <p:xfrm>
          <a:off x="539552" y="1330721"/>
          <a:ext cx="7559675" cy="4084503"/>
        </p:xfrm>
        <a:graphic>
          <a:graphicData uri="http://schemas.openxmlformats.org/drawingml/2006/table">
            <a:tbl>
              <a:tblPr/>
              <a:tblGrid>
                <a:gridCol w="29067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91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638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698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it-IT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Imponibile Iva o esente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Fuori campo Iva o esente art. 10 n.27 quinquies)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12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Abitativo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200 euro</a:t>
                      </a:r>
                      <a:r>
                        <a:rPr kumimoji="0" lang="it-IT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/</a:t>
                      </a: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4,5%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4,5%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12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Prima casa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200 euro /1%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1%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6282632"/>
                  </a:ext>
                </a:extLst>
              </a:tr>
              <a:tr h="66109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Strumentale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200 euro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2% (assegnazione)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4,5% (cessione)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12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Terreno edificabile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200 euro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4,5%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589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Terreno agricolo </a:t>
                      </a:r>
                      <a:r>
                        <a:rPr kumimoji="0" 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(assegnatario non coltivatore diretto)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200 euro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7,5%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0E320943-CDBA-3A35-7CE8-6F66D074FE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https://www.francesco-derosa.it/</a:t>
            </a:r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97F73980-2EA7-24AA-82DD-3C4D475A0A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8FD4AF-0EA0-43AC-83D9-8536965E3F4B}" type="slidenum">
              <a:rPr lang="it-IT" smtClean="0"/>
              <a:pPr>
                <a:defRPr/>
              </a:pPr>
              <a:t>34</a:t>
            </a:fld>
            <a:endParaRPr lang="it-IT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9C76E128-438B-4C78-ACE2-06380BCEE05C}"/>
              </a:ext>
            </a:extLst>
          </p:cNvPr>
          <p:cNvSpPr txBox="1"/>
          <p:nvPr/>
        </p:nvSpPr>
        <p:spPr>
          <a:xfrm>
            <a:off x="611268" y="5656685"/>
            <a:ext cx="74162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>
                <a:latin typeface="+mj-lt"/>
              </a:rPr>
              <a:t>N.B. Imposte ipotecaria e catastale sempre in misura fissa</a:t>
            </a:r>
          </a:p>
        </p:txBody>
      </p:sp>
    </p:spTree>
  </p:cSld>
  <p:clrMapOvr>
    <a:masterClrMapping/>
  </p:clrMapOvr>
  <p:transition advTm="10000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olo 1"/>
          <p:cNvSpPr txBox="1">
            <a:spLocks/>
          </p:cNvSpPr>
          <p:nvPr/>
        </p:nvSpPr>
        <p:spPr>
          <a:xfrm>
            <a:off x="395288" y="260350"/>
            <a:ext cx="8416925" cy="693738"/>
          </a:xfrm>
          <a:prstGeom prst="rect">
            <a:avLst/>
          </a:prstGeom>
          <a:solidFill>
            <a:schemeClr val="accent6"/>
          </a:solidFill>
        </p:spPr>
        <p:txBody>
          <a:bodyPr anchor="ctr">
            <a:normAutofit/>
          </a:bodyPr>
          <a:lstStyle/>
          <a:p>
            <a:pPr algn="ctr" defTabSz="457200">
              <a:defRPr/>
            </a:pPr>
            <a:r>
              <a:rPr lang="it-IT" sz="2400" b="1" dirty="0">
                <a:solidFill>
                  <a:schemeClr val="bg1"/>
                </a:solidFill>
              </a:rPr>
              <a:t>Imposta di registro – base imponibile</a:t>
            </a:r>
          </a:p>
        </p:txBody>
      </p:sp>
      <p:sp>
        <p:nvSpPr>
          <p:cNvPr id="34820" name="Text Box 5"/>
          <p:cNvSpPr txBox="1">
            <a:spLocks noChangeArrowheads="1"/>
          </p:cNvSpPr>
          <p:nvPr/>
        </p:nvSpPr>
        <p:spPr bwMode="auto">
          <a:xfrm>
            <a:off x="6784975" y="1341438"/>
            <a:ext cx="14589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it-IT" sz="1800"/>
          </a:p>
        </p:txBody>
      </p:sp>
      <p:sp>
        <p:nvSpPr>
          <p:cNvPr id="34821" name="Text Box 7"/>
          <p:cNvSpPr txBox="1">
            <a:spLocks noChangeArrowheads="1"/>
          </p:cNvSpPr>
          <p:nvPr/>
        </p:nvSpPr>
        <p:spPr bwMode="auto">
          <a:xfrm>
            <a:off x="1692275" y="3716338"/>
            <a:ext cx="19653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it-IT" sz="1800"/>
          </a:p>
        </p:txBody>
      </p:sp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0E320943-CDBA-3A35-7CE8-6F66D074FE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https://www.francesco-derosa.it/</a:t>
            </a:r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97F73980-2EA7-24AA-82DD-3C4D475A0A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8FD4AF-0EA0-43AC-83D9-8536965E3F4B}" type="slidenum">
              <a:rPr lang="it-IT" smtClean="0"/>
              <a:pPr>
                <a:defRPr/>
              </a:pPr>
              <a:t>35</a:t>
            </a:fld>
            <a:endParaRPr lang="it-IT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9C76E128-438B-4C78-ACE2-06380BCEE05C}"/>
              </a:ext>
            </a:extLst>
          </p:cNvPr>
          <p:cNvSpPr txBox="1"/>
          <p:nvPr/>
        </p:nvSpPr>
        <p:spPr>
          <a:xfrm>
            <a:off x="539552" y="1242982"/>
            <a:ext cx="8136904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900" dirty="0">
                <a:latin typeface="+mj-lt"/>
              </a:rPr>
              <a:t>La base imponibile ai fini dell’applicazione dell’imposta di registro nelle assegnazioni agevolate è la stessa delle imposte sui redditi</a:t>
            </a:r>
          </a:p>
        </p:txBody>
      </p:sp>
      <p:cxnSp>
        <p:nvCxnSpPr>
          <p:cNvPr id="6" name="Connettore 2 5">
            <a:extLst>
              <a:ext uri="{FF2B5EF4-FFF2-40B4-BE49-F238E27FC236}">
                <a16:creationId xmlns:a16="http://schemas.microsoft.com/office/drawing/2014/main" id="{515E9AC7-47A3-FB4C-0068-E0BFE440FB30}"/>
              </a:ext>
            </a:extLst>
          </p:cNvPr>
          <p:cNvCxnSpPr>
            <a:cxnSpLocks/>
          </p:cNvCxnSpPr>
          <p:nvPr/>
        </p:nvCxnSpPr>
        <p:spPr>
          <a:xfrm>
            <a:off x="1979712" y="2060848"/>
            <a:ext cx="0" cy="864000"/>
          </a:xfrm>
          <a:prstGeom prst="straightConnector1">
            <a:avLst/>
          </a:prstGeom>
          <a:ln w="412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2 7">
            <a:extLst>
              <a:ext uri="{FF2B5EF4-FFF2-40B4-BE49-F238E27FC236}">
                <a16:creationId xmlns:a16="http://schemas.microsoft.com/office/drawing/2014/main" id="{D8751507-1F28-A7E4-D21C-DEDDE62FA08C}"/>
              </a:ext>
            </a:extLst>
          </p:cNvPr>
          <p:cNvCxnSpPr>
            <a:cxnSpLocks/>
          </p:cNvCxnSpPr>
          <p:nvPr/>
        </p:nvCxnSpPr>
        <p:spPr>
          <a:xfrm>
            <a:off x="6667492" y="2060848"/>
            <a:ext cx="0" cy="864000"/>
          </a:xfrm>
          <a:prstGeom prst="straightConnector1">
            <a:avLst/>
          </a:prstGeom>
          <a:ln w="412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4D6AC42E-E772-D161-4BAE-10566F44CD3D}"/>
              </a:ext>
            </a:extLst>
          </p:cNvPr>
          <p:cNvSpPr txBox="1"/>
          <p:nvPr/>
        </p:nvSpPr>
        <p:spPr>
          <a:xfrm>
            <a:off x="504971" y="3039229"/>
            <a:ext cx="3312369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600" dirty="0">
                <a:latin typeface="+mj-lt"/>
              </a:rPr>
              <a:t>Se è stato utilizzato il valore normale, si farà riferimento allo stesso valore anche ai fini dell’imposta di registro.</a:t>
            </a:r>
          </a:p>
          <a:p>
            <a:pPr algn="just"/>
            <a:r>
              <a:rPr lang="it-IT" sz="1600" dirty="0">
                <a:latin typeface="+mj-lt"/>
              </a:rPr>
              <a:t>L’Ufficio potrà procedere a rettifica se riterrà che valore  venale sia superiore a quello catastale, secondo le regole ordinarie, in assenza di esplicita «opzione» per quest’ultimo. 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1F99D628-0620-14C0-1F8E-52931FC419BB}"/>
              </a:ext>
            </a:extLst>
          </p:cNvPr>
          <p:cNvSpPr txBox="1"/>
          <p:nvPr/>
        </p:nvSpPr>
        <p:spPr>
          <a:xfrm>
            <a:off x="5040590" y="3065606"/>
            <a:ext cx="331236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600" dirty="0">
                <a:latin typeface="+mj-lt"/>
              </a:rPr>
              <a:t>Se è stato utilizzato il valore catastale, si farà riferimento allo stesso valore anche ai fini dell’imposta di registro.</a:t>
            </a:r>
          </a:p>
          <a:p>
            <a:pPr algn="just"/>
            <a:r>
              <a:rPr lang="it-IT" sz="1600" dirty="0">
                <a:latin typeface="+mj-lt"/>
              </a:rPr>
              <a:t>Ovviamente non si potrà procedere a rettifica. </a:t>
            </a:r>
          </a:p>
        </p:txBody>
      </p:sp>
      <p:sp>
        <p:nvSpPr>
          <p:cNvPr id="13" name="Rettangolo con angoli arrotondati 12">
            <a:extLst>
              <a:ext uri="{FF2B5EF4-FFF2-40B4-BE49-F238E27FC236}">
                <a16:creationId xmlns:a16="http://schemas.microsoft.com/office/drawing/2014/main" id="{BA52CC08-4C51-139A-94DB-562270F34BEB}"/>
              </a:ext>
            </a:extLst>
          </p:cNvPr>
          <p:cNvSpPr/>
          <p:nvPr/>
        </p:nvSpPr>
        <p:spPr>
          <a:xfrm>
            <a:off x="4030517" y="4959988"/>
            <a:ext cx="4608512" cy="13681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1EF5D644-0D13-35D0-196F-A340A8881780}"/>
              </a:ext>
            </a:extLst>
          </p:cNvPr>
          <p:cNvSpPr txBox="1"/>
          <p:nvPr/>
        </p:nvSpPr>
        <p:spPr>
          <a:xfrm>
            <a:off x="4139952" y="5014853"/>
            <a:ext cx="43753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>
                <a:solidFill>
                  <a:schemeClr val="bg1"/>
                </a:solidFill>
                <a:latin typeface="+mj-lt"/>
              </a:rPr>
              <a:t>N.B. è possibile, ove ve ne siano i presupposti, ricorrere al prezzo-valore ai sensi dell’art.1, comma 497, della legge 266/2005.</a:t>
            </a:r>
          </a:p>
        </p:txBody>
      </p:sp>
    </p:spTree>
    <p:extLst>
      <p:ext uri="{BB962C8B-B14F-4D97-AF65-F5344CB8AC3E}">
        <p14:creationId xmlns:p14="http://schemas.microsoft.com/office/powerpoint/2010/main" val="61424435"/>
      </p:ext>
    </p:extLst>
  </p:cSld>
  <p:clrMapOvr>
    <a:masterClrMapping/>
  </p:clrMapOvr>
  <p:transition advTm="10000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olo 1"/>
          <p:cNvSpPr txBox="1">
            <a:spLocks/>
          </p:cNvSpPr>
          <p:nvPr/>
        </p:nvSpPr>
        <p:spPr>
          <a:xfrm>
            <a:off x="395288" y="260350"/>
            <a:ext cx="8416925" cy="693738"/>
          </a:xfrm>
          <a:prstGeom prst="rect">
            <a:avLst/>
          </a:prstGeom>
          <a:solidFill>
            <a:schemeClr val="accent6"/>
          </a:solidFill>
        </p:spPr>
        <p:txBody>
          <a:bodyPr anchor="ctr">
            <a:normAutofit/>
          </a:bodyPr>
          <a:lstStyle/>
          <a:p>
            <a:pPr algn="ctr" defTabSz="457200">
              <a:defRPr/>
            </a:pPr>
            <a:r>
              <a:rPr lang="it-IT" sz="2400" b="1" dirty="0">
                <a:solidFill>
                  <a:schemeClr val="bg1"/>
                </a:solidFill>
              </a:rPr>
              <a:t>Assegnazione, pianificazione ed elusione</a:t>
            </a:r>
          </a:p>
        </p:txBody>
      </p:sp>
      <p:sp>
        <p:nvSpPr>
          <p:cNvPr id="44036" name="Text Box 5"/>
          <p:cNvSpPr txBox="1">
            <a:spLocks noChangeArrowheads="1"/>
          </p:cNvSpPr>
          <p:nvPr/>
        </p:nvSpPr>
        <p:spPr bwMode="auto">
          <a:xfrm>
            <a:off x="6784975" y="1341438"/>
            <a:ext cx="14589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it-IT" sz="1800"/>
          </a:p>
        </p:txBody>
      </p:sp>
      <p:sp>
        <p:nvSpPr>
          <p:cNvPr id="44037" name="Text Box 7"/>
          <p:cNvSpPr txBox="1">
            <a:spLocks noChangeArrowheads="1"/>
          </p:cNvSpPr>
          <p:nvPr/>
        </p:nvSpPr>
        <p:spPr bwMode="auto">
          <a:xfrm>
            <a:off x="1475656" y="4179039"/>
            <a:ext cx="19653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it-IT" sz="1800"/>
          </a:p>
        </p:txBody>
      </p:sp>
      <p:sp>
        <p:nvSpPr>
          <p:cNvPr id="44038" name="Text Box 39"/>
          <p:cNvSpPr txBox="1">
            <a:spLocks noChangeArrowheads="1"/>
          </p:cNvSpPr>
          <p:nvPr/>
        </p:nvSpPr>
        <p:spPr bwMode="auto">
          <a:xfrm>
            <a:off x="570407" y="2084675"/>
            <a:ext cx="8113293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/>
            <a:r>
              <a:rPr lang="it-IT" sz="1600" dirty="0">
                <a:latin typeface="+mj-lt"/>
              </a:rPr>
              <a:t>Comma 1: «Configurano abuso del diritto una o più operazioni </a:t>
            </a:r>
            <a:r>
              <a:rPr lang="it-IT" sz="1600" u="sng" dirty="0">
                <a:latin typeface="+mj-lt"/>
              </a:rPr>
              <a:t>prive di sostanza economica</a:t>
            </a:r>
            <a:r>
              <a:rPr lang="it-IT" sz="1600" dirty="0">
                <a:latin typeface="+mj-lt"/>
              </a:rPr>
              <a:t> che, pur nel rispetto formale delle norme fiscali, </a:t>
            </a:r>
            <a:r>
              <a:rPr lang="it-IT" sz="1600" u="sng" dirty="0">
                <a:latin typeface="+mj-lt"/>
              </a:rPr>
              <a:t>realizzano essenzialmente vantaggi fiscali indebiti</a:t>
            </a:r>
            <a:r>
              <a:rPr lang="it-IT" sz="1600" dirty="0">
                <a:latin typeface="+mj-lt"/>
              </a:rPr>
              <a:t>. Tali operazioni non sono opponibili all’amministrazione finanziaria che ne disconosce i vantaggi determinando i tributi sulla base delle norme e dei principi elusi e tenuto conto di quanto versato dal contribuente per effetto di dette operazioni»</a:t>
            </a:r>
          </a:p>
        </p:txBody>
      </p:sp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01161AB0-EA18-155F-6536-AC3D9463E2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https://www.francesco-derosa.it/</a:t>
            </a:r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278C7E90-F564-6289-CE60-3A49C4A5B8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8FD4AF-0EA0-43AC-83D9-8536965E3F4B}" type="slidenum">
              <a:rPr lang="it-IT" smtClean="0"/>
              <a:pPr>
                <a:defRPr/>
              </a:pPr>
              <a:t>36</a:t>
            </a:fld>
            <a:endParaRPr lang="it-IT" dirty="0"/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CE214371-1E0A-8C01-61A3-617A89188367}"/>
              </a:ext>
            </a:extLst>
          </p:cNvPr>
          <p:cNvSpPr/>
          <p:nvPr/>
        </p:nvSpPr>
        <p:spPr>
          <a:xfrm>
            <a:off x="570408" y="1144082"/>
            <a:ext cx="8113293" cy="761424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69841BDA-5EAB-E854-D879-19EA97025D0E}"/>
              </a:ext>
            </a:extLst>
          </p:cNvPr>
          <p:cNvSpPr txBox="1"/>
          <p:nvPr/>
        </p:nvSpPr>
        <p:spPr>
          <a:xfrm>
            <a:off x="547103" y="1170851"/>
            <a:ext cx="81132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dirty="0">
                <a:solidFill>
                  <a:schemeClr val="bg1"/>
                </a:solidFill>
                <a:latin typeface="+mj-lt"/>
              </a:rPr>
              <a:t>Norma di riferimento per l’abuso del diritto: </a:t>
            </a:r>
            <a:r>
              <a:rPr lang="it-IT" sz="2000" u="sng" dirty="0">
                <a:solidFill>
                  <a:schemeClr val="bg1"/>
                </a:solidFill>
                <a:latin typeface="+mj-lt"/>
              </a:rPr>
              <a:t>art. 10-bis dello Statuto del contribuente</a:t>
            </a:r>
          </a:p>
        </p:txBody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id="{24642CB7-612E-28E6-E1C1-290B83E693EB}"/>
              </a:ext>
            </a:extLst>
          </p:cNvPr>
          <p:cNvSpPr/>
          <p:nvPr/>
        </p:nvSpPr>
        <p:spPr>
          <a:xfrm>
            <a:off x="755576" y="4179038"/>
            <a:ext cx="1584176" cy="153487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076E15CB-ECF6-EA31-DA6E-E2B508BFBD35}"/>
              </a:ext>
            </a:extLst>
          </p:cNvPr>
          <p:cNvSpPr txBox="1"/>
          <p:nvPr/>
        </p:nvSpPr>
        <p:spPr>
          <a:xfrm>
            <a:off x="826034" y="4362395"/>
            <a:ext cx="1333698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1800" u="sng" dirty="0">
                <a:solidFill>
                  <a:schemeClr val="bg1"/>
                </a:solidFill>
                <a:latin typeface="+mj-lt"/>
              </a:rPr>
              <a:t>Requisiti </a:t>
            </a:r>
            <a:r>
              <a:rPr lang="it-IT" sz="1800" dirty="0">
                <a:solidFill>
                  <a:schemeClr val="bg1"/>
                </a:solidFill>
                <a:latin typeface="+mj-lt"/>
              </a:rPr>
              <a:t>dell’abuso del diritto:</a:t>
            </a:r>
            <a:endParaRPr lang="it-IT" sz="1800" u="sng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9" name="Parentesi graffa aperta 8">
            <a:extLst>
              <a:ext uri="{FF2B5EF4-FFF2-40B4-BE49-F238E27FC236}">
                <a16:creationId xmlns:a16="http://schemas.microsoft.com/office/drawing/2014/main" id="{6224F1D4-3663-DF39-AADB-E2A8AF3CE5B6}"/>
              </a:ext>
            </a:extLst>
          </p:cNvPr>
          <p:cNvSpPr/>
          <p:nvPr/>
        </p:nvSpPr>
        <p:spPr>
          <a:xfrm>
            <a:off x="2649141" y="3834248"/>
            <a:ext cx="432048" cy="2376264"/>
          </a:xfrm>
          <a:prstGeom prst="leftBrace">
            <a:avLst/>
          </a:prstGeom>
          <a:ln w="38100" cap="sq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76E926C4-D028-571E-E2B1-D9E4EE11B3FB}"/>
              </a:ext>
            </a:extLst>
          </p:cNvPr>
          <p:cNvSpPr txBox="1"/>
          <p:nvPr/>
        </p:nvSpPr>
        <p:spPr>
          <a:xfrm>
            <a:off x="3227462" y="3835675"/>
            <a:ext cx="5167486" cy="23484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it-IT" sz="2000" dirty="0">
                <a:latin typeface="+mj-lt"/>
              </a:rPr>
              <a:t>Vantaggio fiscale indebito;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it-IT" sz="2000" dirty="0">
                <a:latin typeface="+mj-lt"/>
              </a:rPr>
              <a:t>Mancanza di sostanza economica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it-IT" sz="2000" dirty="0">
                <a:latin typeface="+mj-lt"/>
              </a:rPr>
              <a:t>Essenzialità del vantaggio fiscale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it-IT" sz="2000" dirty="0">
                <a:latin typeface="+mj-lt"/>
              </a:rPr>
              <a:t>Assenza di valide ragioni di natura extrafiscale</a:t>
            </a:r>
          </a:p>
        </p:txBody>
      </p:sp>
    </p:spTree>
  </p:cSld>
  <p:clrMapOvr>
    <a:masterClrMapping/>
  </p:clrMapOvr>
  <p:transition advTm="10000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olo 1"/>
          <p:cNvSpPr txBox="1">
            <a:spLocks/>
          </p:cNvSpPr>
          <p:nvPr/>
        </p:nvSpPr>
        <p:spPr>
          <a:xfrm>
            <a:off x="395288" y="260350"/>
            <a:ext cx="8416925" cy="693738"/>
          </a:xfrm>
          <a:prstGeom prst="rect">
            <a:avLst/>
          </a:prstGeom>
          <a:solidFill>
            <a:schemeClr val="accent6"/>
          </a:solidFill>
        </p:spPr>
        <p:txBody>
          <a:bodyPr anchor="ctr">
            <a:normAutofit/>
          </a:bodyPr>
          <a:lstStyle/>
          <a:p>
            <a:pPr algn="ctr" defTabSz="457200">
              <a:defRPr/>
            </a:pPr>
            <a:r>
              <a:rPr lang="it-IT" sz="2400" b="1" dirty="0">
                <a:solidFill>
                  <a:schemeClr val="bg1"/>
                </a:solidFill>
              </a:rPr>
              <a:t>Assegnazione, pianificazione ed elusione</a:t>
            </a:r>
          </a:p>
        </p:txBody>
      </p:sp>
      <p:sp>
        <p:nvSpPr>
          <p:cNvPr id="44036" name="Text Box 5"/>
          <p:cNvSpPr txBox="1">
            <a:spLocks noChangeArrowheads="1"/>
          </p:cNvSpPr>
          <p:nvPr/>
        </p:nvSpPr>
        <p:spPr bwMode="auto">
          <a:xfrm>
            <a:off x="6784975" y="1341438"/>
            <a:ext cx="14589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it-IT" sz="1800"/>
          </a:p>
        </p:txBody>
      </p:sp>
      <p:sp>
        <p:nvSpPr>
          <p:cNvPr id="44037" name="Text Box 7"/>
          <p:cNvSpPr txBox="1">
            <a:spLocks noChangeArrowheads="1"/>
          </p:cNvSpPr>
          <p:nvPr/>
        </p:nvSpPr>
        <p:spPr bwMode="auto">
          <a:xfrm>
            <a:off x="1692275" y="3716338"/>
            <a:ext cx="19653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it-IT" sz="1800"/>
          </a:p>
        </p:txBody>
      </p:sp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01161AB0-EA18-155F-6536-AC3D9463E2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https://www.francesco-derosa.it/</a:t>
            </a:r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278C7E90-F564-6289-CE60-3A49C4A5B8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8FD4AF-0EA0-43AC-83D9-8536965E3F4B}" type="slidenum">
              <a:rPr lang="it-IT" smtClean="0"/>
              <a:pPr>
                <a:defRPr/>
              </a:pPr>
              <a:t>37</a:t>
            </a:fld>
            <a:endParaRPr lang="it-IT" dirty="0"/>
          </a:p>
        </p:txBody>
      </p:sp>
      <p:graphicFrame>
        <p:nvGraphicFramePr>
          <p:cNvPr id="4" name="Tabella 4">
            <a:extLst>
              <a:ext uri="{FF2B5EF4-FFF2-40B4-BE49-F238E27FC236}">
                <a16:creationId xmlns:a16="http://schemas.microsoft.com/office/drawing/2014/main" id="{C3372625-8B31-7064-D073-EBC633CE18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4844447"/>
              </p:ext>
            </p:extLst>
          </p:nvPr>
        </p:nvGraphicFramePr>
        <p:xfrm>
          <a:off x="395287" y="1301195"/>
          <a:ext cx="8416925" cy="451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16925">
                  <a:extLst>
                    <a:ext uri="{9D8B030D-6E8A-4147-A177-3AD203B41FA5}">
                      <a16:colId xmlns:a16="http://schemas.microsoft.com/office/drawing/2014/main" val="32873769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700" b="1" dirty="0">
                          <a:solidFill>
                            <a:schemeClr val="bg1"/>
                          </a:solidFill>
                          <a:latin typeface="+mj-lt"/>
                        </a:rPr>
                        <a:t>Risoluzione n. 93/E del 17 ottobre 2016</a:t>
                      </a:r>
                      <a:r>
                        <a:rPr lang="it-IT" sz="1700" b="0" dirty="0">
                          <a:solidFill>
                            <a:schemeClr val="bg1"/>
                          </a:solidFill>
                          <a:latin typeface="+mj-lt"/>
                        </a:rPr>
                        <a:t>: non è elusiva la cessione da parte dei soci di un immobile “affrancato” tramite il pagamento dell’imposta sostitutiva </a:t>
                      </a:r>
                    </a:p>
                    <a:p>
                      <a:endParaRPr lang="it-IT" sz="17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93819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700" b="1" dirty="0">
                          <a:latin typeface="+mj-lt"/>
                        </a:rPr>
                        <a:t>Risoluzione n. 101/E del 3 novembre 2016</a:t>
                      </a:r>
                      <a:r>
                        <a:rPr lang="it-IT" sz="1700" dirty="0">
                          <a:latin typeface="+mj-lt"/>
                        </a:rPr>
                        <a:t>: è consentito utilizzare lo strumento della scissione per definire meglio il perimetro della società che deve essere sottoposta a trasformazione agevolata</a:t>
                      </a:r>
                    </a:p>
                    <a:p>
                      <a:endParaRPr lang="it-IT" sz="1700" dirty="0">
                        <a:latin typeface="+mj-lt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45593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700" b="1" dirty="0">
                          <a:latin typeface="+mj-lt"/>
                        </a:rPr>
                        <a:t>Risoluzione n. 98/E del 26 luglio 2017</a:t>
                      </a:r>
                      <a:r>
                        <a:rPr lang="it-IT" sz="1700" dirty="0">
                          <a:latin typeface="+mj-lt"/>
                        </a:rPr>
                        <a:t>: in una società immobiliare alcuni soci sono favorevoli all’assegnazione, altri no. Con una scissione asimmetrica, i due gruppi si dividono ed i favorevoli procedono all’assegnazione agevolata</a:t>
                      </a:r>
                    </a:p>
                    <a:p>
                      <a:endParaRPr lang="it-IT" sz="1700" dirty="0">
                        <a:latin typeface="+mj-lt"/>
                      </a:endParaRPr>
                    </a:p>
                  </a:txBody>
                  <a:tcPr>
                    <a:solidFill>
                      <a:srgbClr val="FF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60897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700" b="1" dirty="0">
                          <a:latin typeface="+mj-lt"/>
                        </a:rPr>
                        <a:t>Risoluzione n. 99/E del 26 luglio 2017</a:t>
                      </a:r>
                      <a:r>
                        <a:rPr lang="it-IT" sz="1700" dirty="0">
                          <a:latin typeface="+mj-lt"/>
                        </a:rPr>
                        <a:t>: una società conferisce l’azienda esercitata, ma senza l’immobile, in una newco, poi vuole assegnare la partecipazione e l’immobile ai soci. L’assegnazione agevolata per l’Agenzia sarebbe elusiva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12167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0458653"/>
      </p:ext>
    </p:extLst>
  </p:cSld>
  <p:clrMapOvr>
    <a:masterClrMapping/>
  </p:clrMapOvr>
  <p:transition advTm="10000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vale 24">
            <a:extLst>
              <a:ext uri="{FF2B5EF4-FFF2-40B4-BE49-F238E27FC236}">
                <a16:creationId xmlns:a16="http://schemas.microsoft.com/office/drawing/2014/main" id="{B21C685B-BB97-2C7C-72A3-7FA5FFE20BA5}"/>
              </a:ext>
            </a:extLst>
          </p:cNvPr>
          <p:cNvSpPr/>
          <p:nvPr/>
        </p:nvSpPr>
        <p:spPr>
          <a:xfrm>
            <a:off x="6084032" y="1268760"/>
            <a:ext cx="2517360" cy="2015154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Titolo 1"/>
          <p:cNvSpPr txBox="1">
            <a:spLocks/>
          </p:cNvSpPr>
          <p:nvPr/>
        </p:nvSpPr>
        <p:spPr>
          <a:xfrm>
            <a:off x="395288" y="260350"/>
            <a:ext cx="8416925" cy="693738"/>
          </a:xfrm>
          <a:prstGeom prst="rect">
            <a:avLst/>
          </a:prstGeom>
          <a:solidFill>
            <a:schemeClr val="accent6"/>
          </a:solidFill>
        </p:spPr>
        <p:txBody>
          <a:bodyPr anchor="ctr">
            <a:normAutofit/>
          </a:bodyPr>
          <a:lstStyle/>
          <a:p>
            <a:pPr algn="ctr" defTabSz="457200">
              <a:defRPr/>
            </a:pPr>
            <a:r>
              <a:rPr lang="it-IT" sz="2400" b="1" dirty="0">
                <a:solidFill>
                  <a:schemeClr val="bg1"/>
                </a:solidFill>
              </a:rPr>
              <a:t>Risoluzione 93/E del 17 ottobre 2016</a:t>
            </a:r>
          </a:p>
        </p:txBody>
      </p:sp>
      <p:sp>
        <p:nvSpPr>
          <p:cNvPr id="44036" name="Text Box 5"/>
          <p:cNvSpPr txBox="1">
            <a:spLocks noChangeArrowheads="1"/>
          </p:cNvSpPr>
          <p:nvPr/>
        </p:nvSpPr>
        <p:spPr bwMode="auto">
          <a:xfrm>
            <a:off x="6784975" y="1341438"/>
            <a:ext cx="14589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it-IT" sz="1800"/>
          </a:p>
        </p:txBody>
      </p:sp>
      <p:sp>
        <p:nvSpPr>
          <p:cNvPr id="44037" name="Text Box 7"/>
          <p:cNvSpPr txBox="1">
            <a:spLocks noChangeArrowheads="1"/>
          </p:cNvSpPr>
          <p:nvPr/>
        </p:nvSpPr>
        <p:spPr bwMode="auto">
          <a:xfrm>
            <a:off x="1692275" y="3716338"/>
            <a:ext cx="19653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it-IT" sz="1800"/>
          </a:p>
        </p:txBody>
      </p:sp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01161AB0-EA18-155F-6536-AC3D9463E2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dirty="0"/>
              <a:t>https://www.francesco-derosa.it/</a:t>
            </a:r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278C7E90-F564-6289-CE60-3A49C4A5B8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8FD4AF-0EA0-43AC-83D9-8536965E3F4B}" type="slidenum">
              <a:rPr lang="it-IT" smtClean="0"/>
              <a:pPr>
                <a:defRPr/>
              </a:pPr>
              <a:t>38</a:t>
            </a:fld>
            <a:endParaRPr lang="it-IT" dirty="0"/>
          </a:p>
        </p:txBody>
      </p:sp>
      <p:sp>
        <p:nvSpPr>
          <p:cNvPr id="6" name="Ovale 5">
            <a:extLst>
              <a:ext uri="{FF2B5EF4-FFF2-40B4-BE49-F238E27FC236}">
                <a16:creationId xmlns:a16="http://schemas.microsoft.com/office/drawing/2014/main" id="{280A1A62-AB7D-99C0-6A1B-8E4F503646E8}"/>
              </a:ext>
            </a:extLst>
          </p:cNvPr>
          <p:cNvSpPr/>
          <p:nvPr/>
        </p:nvSpPr>
        <p:spPr>
          <a:xfrm>
            <a:off x="359532" y="1157407"/>
            <a:ext cx="4212468" cy="165810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BA7288E2-EBD8-BFA4-B9B8-9BC7C2A5BD1C}"/>
              </a:ext>
            </a:extLst>
          </p:cNvPr>
          <p:cNvSpPr txBox="1"/>
          <p:nvPr/>
        </p:nvSpPr>
        <p:spPr>
          <a:xfrm>
            <a:off x="652861" y="1524794"/>
            <a:ext cx="370311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latin typeface="+mj-lt"/>
              </a:rPr>
              <a:t>Società che possiede un bene immobile dal costo fiscale di </a:t>
            </a:r>
            <a:r>
              <a:rPr lang="it-IT" b="1" dirty="0">
                <a:latin typeface="+mj-lt"/>
              </a:rPr>
              <a:t>100.000</a:t>
            </a:r>
          </a:p>
        </p:txBody>
      </p:sp>
      <p:cxnSp>
        <p:nvCxnSpPr>
          <p:cNvPr id="8" name="Connettore 2 7">
            <a:extLst>
              <a:ext uri="{FF2B5EF4-FFF2-40B4-BE49-F238E27FC236}">
                <a16:creationId xmlns:a16="http://schemas.microsoft.com/office/drawing/2014/main" id="{4D6FFA13-B110-C150-1347-E95A14E19BD2}"/>
              </a:ext>
            </a:extLst>
          </p:cNvPr>
          <p:cNvCxnSpPr/>
          <p:nvPr/>
        </p:nvCxnSpPr>
        <p:spPr>
          <a:xfrm>
            <a:off x="2483768" y="2996952"/>
            <a:ext cx="0" cy="12600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9DB6CC56-9344-44FC-F4A2-4AB365837C3F}"/>
              </a:ext>
            </a:extLst>
          </p:cNvPr>
          <p:cNvSpPr txBox="1"/>
          <p:nvPr/>
        </p:nvSpPr>
        <p:spPr>
          <a:xfrm>
            <a:off x="5449824" y="3368121"/>
            <a:ext cx="190291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latin typeface="+mj-lt"/>
              </a:rPr>
              <a:t>Vendita diretta ad un terzo a </a:t>
            </a:r>
            <a:r>
              <a:rPr lang="it-IT" b="1" dirty="0">
                <a:latin typeface="+mj-lt"/>
              </a:rPr>
              <a:t>500.000</a:t>
            </a:r>
          </a:p>
        </p:txBody>
      </p:sp>
      <p:sp>
        <p:nvSpPr>
          <p:cNvPr id="11" name="Rettangolo 10">
            <a:extLst>
              <a:ext uri="{FF2B5EF4-FFF2-40B4-BE49-F238E27FC236}">
                <a16:creationId xmlns:a16="http://schemas.microsoft.com/office/drawing/2014/main" id="{D4B9D827-D1E2-CD2D-BBD5-985AAE07EACC}"/>
              </a:ext>
            </a:extLst>
          </p:cNvPr>
          <p:cNvSpPr/>
          <p:nvPr/>
        </p:nvSpPr>
        <p:spPr>
          <a:xfrm>
            <a:off x="211636" y="4436338"/>
            <a:ext cx="4896545" cy="1264255"/>
          </a:xfrm>
          <a:prstGeom prst="rect">
            <a:avLst/>
          </a:prstGeom>
          <a:solidFill>
            <a:srgbClr val="FFFF0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EF0603C6-0FFD-633D-FCFA-0F8700A58D7A}"/>
              </a:ext>
            </a:extLst>
          </p:cNvPr>
          <p:cNvSpPr txBox="1"/>
          <p:nvPr/>
        </p:nvSpPr>
        <p:spPr>
          <a:xfrm>
            <a:off x="355653" y="4611701"/>
            <a:ext cx="475252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bg1"/>
                </a:solidFill>
                <a:latin typeface="+mj-lt"/>
              </a:rPr>
              <a:t>Plusvalenza </a:t>
            </a:r>
            <a:r>
              <a:rPr lang="it-IT" b="1" dirty="0">
                <a:solidFill>
                  <a:schemeClr val="bg1"/>
                </a:solidFill>
                <a:latin typeface="+mj-lt"/>
              </a:rPr>
              <a:t>400.000</a:t>
            </a:r>
            <a:r>
              <a:rPr lang="it-IT" dirty="0">
                <a:solidFill>
                  <a:schemeClr val="bg1"/>
                </a:solidFill>
                <a:latin typeface="+mj-lt"/>
              </a:rPr>
              <a:t>, imposte ordinarie </a:t>
            </a:r>
            <a:r>
              <a:rPr lang="it-IT" sz="1400" dirty="0">
                <a:solidFill>
                  <a:schemeClr val="bg1"/>
                </a:solidFill>
                <a:latin typeface="+mj-lt"/>
              </a:rPr>
              <a:t>(aliquote progressive per società di persone, Ires + Irap + tassazione dividendo per società di capitali)</a:t>
            </a:r>
            <a:r>
              <a:rPr lang="it-IT" sz="1400" dirty="0">
                <a:latin typeface="+mj-lt"/>
              </a:rPr>
              <a:t>)</a:t>
            </a:r>
            <a:r>
              <a:rPr lang="it-IT" sz="1400" dirty="0"/>
              <a:t> </a:t>
            </a:r>
          </a:p>
        </p:txBody>
      </p:sp>
      <p:cxnSp>
        <p:nvCxnSpPr>
          <p:cNvPr id="12" name="Connettore 2 11">
            <a:extLst>
              <a:ext uri="{FF2B5EF4-FFF2-40B4-BE49-F238E27FC236}">
                <a16:creationId xmlns:a16="http://schemas.microsoft.com/office/drawing/2014/main" id="{CEC4DF48-EBD6-F50E-8740-C6D632EFC019}"/>
              </a:ext>
            </a:extLst>
          </p:cNvPr>
          <p:cNvCxnSpPr>
            <a:cxnSpLocks/>
          </p:cNvCxnSpPr>
          <p:nvPr/>
        </p:nvCxnSpPr>
        <p:spPr>
          <a:xfrm>
            <a:off x="4716016" y="1954658"/>
            <a:ext cx="1224000" cy="2880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E3C2C6D6-A0C1-552F-664E-412F662C81BC}"/>
              </a:ext>
            </a:extLst>
          </p:cNvPr>
          <p:cNvSpPr txBox="1"/>
          <p:nvPr/>
        </p:nvSpPr>
        <p:spPr>
          <a:xfrm>
            <a:off x="6089729" y="1635094"/>
            <a:ext cx="242562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i="1" dirty="0">
                <a:solidFill>
                  <a:srgbClr val="0070C0"/>
                </a:solidFill>
                <a:latin typeface="+mj-lt"/>
              </a:rPr>
              <a:t>Assegnazione agevolata  ai soci al valore di 500.000, imposta dovuta </a:t>
            </a:r>
            <a:r>
              <a:rPr lang="it-IT" b="1" i="1" dirty="0">
                <a:solidFill>
                  <a:srgbClr val="0070C0"/>
                </a:solidFill>
                <a:latin typeface="+mj-lt"/>
              </a:rPr>
              <a:t>32.000</a:t>
            </a:r>
          </a:p>
        </p:txBody>
      </p:sp>
      <p:cxnSp>
        <p:nvCxnSpPr>
          <p:cNvPr id="18" name="Connettore 2 17">
            <a:extLst>
              <a:ext uri="{FF2B5EF4-FFF2-40B4-BE49-F238E27FC236}">
                <a16:creationId xmlns:a16="http://schemas.microsoft.com/office/drawing/2014/main" id="{5D525A3F-1DFF-88BA-8E54-9CE37062D1D7}"/>
              </a:ext>
            </a:extLst>
          </p:cNvPr>
          <p:cNvCxnSpPr>
            <a:cxnSpLocks/>
          </p:cNvCxnSpPr>
          <p:nvPr/>
        </p:nvCxnSpPr>
        <p:spPr>
          <a:xfrm>
            <a:off x="7380311" y="3429000"/>
            <a:ext cx="0" cy="10440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asellaDiTesto 20">
            <a:extLst>
              <a:ext uri="{FF2B5EF4-FFF2-40B4-BE49-F238E27FC236}">
                <a16:creationId xmlns:a16="http://schemas.microsoft.com/office/drawing/2014/main" id="{5D730B38-8DDD-E379-0DC0-8C8ADD2CD1CA}"/>
              </a:ext>
            </a:extLst>
          </p:cNvPr>
          <p:cNvSpPr txBox="1"/>
          <p:nvPr/>
        </p:nvSpPr>
        <p:spPr>
          <a:xfrm>
            <a:off x="441960" y="3283914"/>
            <a:ext cx="190291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latin typeface="+mj-lt"/>
              </a:rPr>
              <a:t>Vendita diretta ad un terzo a </a:t>
            </a:r>
            <a:r>
              <a:rPr lang="it-IT" b="1" dirty="0">
                <a:latin typeface="+mj-lt"/>
              </a:rPr>
              <a:t>500.000</a:t>
            </a:r>
          </a:p>
        </p:txBody>
      </p:sp>
      <p:sp>
        <p:nvSpPr>
          <p:cNvPr id="24" name="Rettangolo 23">
            <a:extLst>
              <a:ext uri="{FF2B5EF4-FFF2-40B4-BE49-F238E27FC236}">
                <a16:creationId xmlns:a16="http://schemas.microsoft.com/office/drawing/2014/main" id="{E7E6B134-876D-0DAA-5353-F00974B577EC}"/>
              </a:ext>
            </a:extLst>
          </p:cNvPr>
          <p:cNvSpPr/>
          <p:nvPr/>
        </p:nvSpPr>
        <p:spPr>
          <a:xfrm>
            <a:off x="6351612" y="4619330"/>
            <a:ext cx="2057399" cy="792590"/>
          </a:xfrm>
          <a:prstGeom prst="rect">
            <a:avLst/>
          </a:prstGeom>
          <a:solidFill>
            <a:srgbClr val="82F03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3" name="CasellaDiTesto 22">
            <a:extLst>
              <a:ext uri="{FF2B5EF4-FFF2-40B4-BE49-F238E27FC236}">
                <a16:creationId xmlns:a16="http://schemas.microsoft.com/office/drawing/2014/main" id="{EBE77F17-7BE2-C941-440F-B5343F45D6C8}"/>
              </a:ext>
            </a:extLst>
          </p:cNvPr>
          <p:cNvSpPr txBox="1"/>
          <p:nvPr/>
        </p:nvSpPr>
        <p:spPr>
          <a:xfrm>
            <a:off x="6516216" y="4791723"/>
            <a:ext cx="261261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dirty="0">
                <a:solidFill>
                  <a:schemeClr val="bg1"/>
                </a:solidFill>
                <a:latin typeface="+mj-lt"/>
              </a:rPr>
              <a:t>Plusvalenza </a:t>
            </a:r>
            <a:r>
              <a:rPr lang="it-IT" b="1" dirty="0">
                <a:solidFill>
                  <a:schemeClr val="bg1"/>
                </a:solidFill>
                <a:latin typeface="+mj-lt"/>
              </a:rPr>
              <a:t>0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11990100"/>
      </p:ext>
    </p:extLst>
  </p:cSld>
  <p:clrMapOvr>
    <a:masterClrMapping/>
  </p:clrMapOvr>
  <p:transition advTm="10000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olo 1"/>
          <p:cNvSpPr txBox="1">
            <a:spLocks/>
          </p:cNvSpPr>
          <p:nvPr/>
        </p:nvSpPr>
        <p:spPr>
          <a:xfrm>
            <a:off x="395288" y="260350"/>
            <a:ext cx="8416925" cy="693738"/>
          </a:xfrm>
          <a:prstGeom prst="rect">
            <a:avLst/>
          </a:prstGeom>
          <a:solidFill>
            <a:schemeClr val="accent6"/>
          </a:solidFill>
        </p:spPr>
        <p:txBody>
          <a:bodyPr anchor="ctr">
            <a:normAutofit/>
          </a:bodyPr>
          <a:lstStyle/>
          <a:p>
            <a:pPr algn="ctr" defTabSz="457200">
              <a:defRPr/>
            </a:pPr>
            <a:r>
              <a:rPr lang="it-IT" sz="2400" b="1" dirty="0">
                <a:solidFill>
                  <a:schemeClr val="bg1"/>
                </a:solidFill>
              </a:rPr>
              <a:t>Risoluzioni 101/E del 3 novembre 2016 e 98/E del 26 luglio 2017</a:t>
            </a:r>
          </a:p>
        </p:txBody>
      </p:sp>
      <p:sp>
        <p:nvSpPr>
          <p:cNvPr id="44036" name="Text Box 5"/>
          <p:cNvSpPr txBox="1">
            <a:spLocks noChangeArrowheads="1"/>
          </p:cNvSpPr>
          <p:nvPr/>
        </p:nvSpPr>
        <p:spPr bwMode="auto">
          <a:xfrm>
            <a:off x="6784975" y="1341438"/>
            <a:ext cx="14589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it-IT" sz="1800"/>
          </a:p>
        </p:txBody>
      </p:sp>
      <p:sp>
        <p:nvSpPr>
          <p:cNvPr id="44037" name="Text Box 7"/>
          <p:cNvSpPr txBox="1">
            <a:spLocks noChangeArrowheads="1"/>
          </p:cNvSpPr>
          <p:nvPr/>
        </p:nvSpPr>
        <p:spPr bwMode="auto">
          <a:xfrm>
            <a:off x="1692275" y="3716338"/>
            <a:ext cx="19653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it-IT" sz="1800"/>
          </a:p>
        </p:txBody>
      </p:sp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01161AB0-EA18-155F-6536-AC3D9463E2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https://www.francesco-derosa.it/</a:t>
            </a:r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278C7E90-F564-6289-CE60-3A49C4A5B8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8FD4AF-0EA0-43AC-83D9-8536965E3F4B}" type="slidenum">
              <a:rPr lang="it-IT" smtClean="0"/>
              <a:pPr>
                <a:defRPr/>
              </a:pPr>
              <a:t>39</a:t>
            </a:fld>
            <a:endParaRPr lang="it-IT" dirty="0"/>
          </a:p>
        </p:txBody>
      </p:sp>
      <p:cxnSp>
        <p:nvCxnSpPr>
          <p:cNvPr id="6" name="Connettore diritto 5">
            <a:extLst>
              <a:ext uri="{FF2B5EF4-FFF2-40B4-BE49-F238E27FC236}">
                <a16:creationId xmlns:a16="http://schemas.microsoft.com/office/drawing/2014/main" id="{63E2EFA1-E406-BF88-037F-FA7DBD3DBE89}"/>
              </a:ext>
            </a:extLst>
          </p:cNvPr>
          <p:cNvCxnSpPr/>
          <p:nvPr/>
        </p:nvCxnSpPr>
        <p:spPr>
          <a:xfrm>
            <a:off x="4499992" y="1196752"/>
            <a:ext cx="0" cy="50400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ttangolo 7">
            <a:extLst>
              <a:ext uri="{FF2B5EF4-FFF2-40B4-BE49-F238E27FC236}">
                <a16:creationId xmlns:a16="http://schemas.microsoft.com/office/drawing/2014/main" id="{F4010AF1-C9F5-2E54-9BC1-ED6B5171730D}"/>
              </a:ext>
            </a:extLst>
          </p:cNvPr>
          <p:cNvSpPr/>
          <p:nvPr/>
        </p:nvSpPr>
        <p:spPr>
          <a:xfrm>
            <a:off x="395288" y="1180887"/>
            <a:ext cx="3860728" cy="927746"/>
          </a:xfrm>
          <a:prstGeom prst="rect">
            <a:avLst/>
          </a:prstGeom>
          <a:solidFill>
            <a:srgbClr val="0070C0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24D5940D-38F5-D346-7A83-999C69BECF7D}"/>
              </a:ext>
            </a:extLst>
          </p:cNvPr>
          <p:cNvSpPr txBox="1"/>
          <p:nvPr/>
        </p:nvSpPr>
        <p:spPr>
          <a:xfrm>
            <a:off x="448532" y="1247643"/>
            <a:ext cx="37446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>
                <a:latin typeface="+mj-lt"/>
              </a:rPr>
              <a:t>S.r.l. che possiede e gestisce </a:t>
            </a:r>
            <a:r>
              <a:rPr lang="it-IT" sz="2000" b="1" dirty="0">
                <a:latin typeface="+mj-lt"/>
              </a:rPr>
              <a:t>immobili</a:t>
            </a:r>
            <a:r>
              <a:rPr lang="it-IT" sz="2000" dirty="0">
                <a:latin typeface="+mj-lt"/>
              </a:rPr>
              <a:t> e </a:t>
            </a:r>
            <a:r>
              <a:rPr lang="it-IT" sz="2000" b="1" dirty="0">
                <a:latin typeface="+mj-lt"/>
              </a:rPr>
              <a:t>partecipazioni</a:t>
            </a:r>
          </a:p>
        </p:txBody>
      </p:sp>
      <p:cxnSp>
        <p:nvCxnSpPr>
          <p:cNvPr id="10" name="Connettore 2 9">
            <a:extLst>
              <a:ext uri="{FF2B5EF4-FFF2-40B4-BE49-F238E27FC236}">
                <a16:creationId xmlns:a16="http://schemas.microsoft.com/office/drawing/2014/main" id="{D5729024-E742-0833-83E4-789ACF0F438E}"/>
              </a:ext>
            </a:extLst>
          </p:cNvPr>
          <p:cNvCxnSpPr>
            <a:cxnSpLocks/>
          </p:cNvCxnSpPr>
          <p:nvPr/>
        </p:nvCxnSpPr>
        <p:spPr>
          <a:xfrm>
            <a:off x="2267744" y="2219695"/>
            <a:ext cx="0" cy="79200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F9A0BB8B-9E34-7068-EB01-FA1F5CDB8FAA}"/>
              </a:ext>
            </a:extLst>
          </p:cNvPr>
          <p:cNvSpPr txBox="1"/>
          <p:nvPr/>
        </p:nvSpPr>
        <p:spPr>
          <a:xfrm>
            <a:off x="755576" y="2427328"/>
            <a:ext cx="12378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latin typeface="+mj-lt"/>
              </a:rPr>
              <a:t>Scissione</a:t>
            </a:r>
          </a:p>
        </p:txBody>
      </p:sp>
      <p:graphicFrame>
        <p:nvGraphicFramePr>
          <p:cNvPr id="19" name="Tabella 19">
            <a:extLst>
              <a:ext uri="{FF2B5EF4-FFF2-40B4-BE49-F238E27FC236}">
                <a16:creationId xmlns:a16="http://schemas.microsoft.com/office/drawing/2014/main" id="{A796A1BA-D713-4008-0313-94A75C1D75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4787150"/>
              </p:ext>
            </p:extLst>
          </p:nvPr>
        </p:nvGraphicFramePr>
        <p:xfrm>
          <a:off x="332466" y="3140969"/>
          <a:ext cx="3860728" cy="12409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0364">
                  <a:extLst>
                    <a:ext uri="{9D8B030D-6E8A-4147-A177-3AD203B41FA5}">
                      <a16:colId xmlns:a16="http://schemas.microsoft.com/office/drawing/2014/main" val="622352829"/>
                    </a:ext>
                  </a:extLst>
                </a:gridCol>
                <a:gridCol w="1930364">
                  <a:extLst>
                    <a:ext uri="{9D8B030D-6E8A-4147-A177-3AD203B41FA5}">
                      <a16:colId xmlns:a16="http://schemas.microsoft.com/office/drawing/2014/main" val="3957148352"/>
                    </a:ext>
                  </a:extLst>
                </a:gridCol>
              </a:tblGrid>
              <a:tr h="1240966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0" kern="1200" dirty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S.r.l. che possiede e gestisce </a:t>
                      </a:r>
                      <a:r>
                        <a:rPr lang="it-IT" sz="1800" b="1" u="none" kern="1200" dirty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immobili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0" kern="1200" dirty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S.r.l. che possiede e gestisce </a:t>
                      </a:r>
                      <a:r>
                        <a:rPr lang="it-IT" sz="1800" b="1" u="none" kern="1200" dirty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partecipazioni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1854079"/>
                  </a:ext>
                </a:extLst>
              </a:tr>
            </a:tbl>
          </a:graphicData>
        </a:graphic>
      </p:graphicFrame>
      <p:cxnSp>
        <p:nvCxnSpPr>
          <p:cNvPr id="22" name="Connettore 2 21">
            <a:extLst>
              <a:ext uri="{FF2B5EF4-FFF2-40B4-BE49-F238E27FC236}">
                <a16:creationId xmlns:a16="http://schemas.microsoft.com/office/drawing/2014/main" id="{4E3221AB-CAAD-FCAB-E1CA-239AE98C8C83}"/>
              </a:ext>
            </a:extLst>
          </p:cNvPr>
          <p:cNvCxnSpPr>
            <a:cxnSpLocks/>
          </p:cNvCxnSpPr>
          <p:nvPr/>
        </p:nvCxnSpPr>
        <p:spPr>
          <a:xfrm>
            <a:off x="1259632" y="4509120"/>
            <a:ext cx="0" cy="64800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CasellaDiTesto 22">
            <a:extLst>
              <a:ext uri="{FF2B5EF4-FFF2-40B4-BE49-F238E27FC236}">
                <a16:creationId xmlns:a16="http://schemas.microsoft.com/office/drawing/2014/main" id="{A3D7BBA2-EEFB-64E6-4A6A-1D2BED75AC3C}"/>
              </a:ext>
            </a:extLst>
          </p:cNvPr>
          <p:cNvSpPr txBox="1"/>
          <p:nvPr/>
        </p:nvSpPr>
        <p:spPr>
          <a:xfrm>
            <a:off x="216112" y="5276719"/>
            <a:ext cx="23396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i="1" dirty="0">
                <a:latin typeface="+mj-lt"/>
              </a:rPr>
              <a:t>Trasformazione agevolata</a:t>
            </a:r>
          </a:p>
        </p:txBody>
      </p:sp>
      <p:sp>
        <p:nvSpPr>
          <p:cNvPr id="25" name="Rettangolo 24">
            <a:extLst>
              <a:ext uri="{FF2B5EF4-FFF2-40B4-BE49-F238E27FC236}">
                <a16:creationId xmlns:a16="http://schemas.microsoft.com/office/drawing/2014/main" id="{50F545DE-7B01-971D-0D89-67BBC21DFF8C}"/>
              </a:ext>
            </a:extLst>
          </p:cNvPr>
          <p:cNvSpPr/>
          <p:nvPr/>
        </p:nvSpPr>
        <p:spPr>
          <a:xfrm>
            <a:off x="4809212" y="1179114"/>
            <a:ext cx="3860728" cy="927746"/>
          </a:xfrm>
          <a:prstGeom prst="rect">
            <a:avLst/>
          </a:prstGeom>
          <a:solidFill>
            <a:srgbClr val="0070C0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4" name="CasellaDiTesto 23">
            <a:extLst>
              <a:ext uri="{FF2B5EF4-FFF2-40B4-BE49-F238E27FC236}">
                <a16:creationId xmlns:a16="http://schemas.microsoft.com/office/drawing/2014/main" id="{F2EBF76B-AFDC-3C45-9A5E-44CB556EFC82}"/>
              </a:ext>
            </a:extLst>
          </p:cNvPr>
          <p:cNvSpPr txBox="1"/>
          <p:nvPr/>
        </p:nvSpPr>
        <p:spPr>
          <a:xfrm>
            <a:off x="4978934" y="1247643"/>
            <a:ext cx="37446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>
                <a:latin typeface="+mj-lt"/>
              </a:rPr>
              <a:t>Società che possiede diversi </a:t>
            </a:r>
            <a:r>
              <a:rPr lang="it-IT" sz="2000" b="1" dirty="0">
                <a:latin typeface="+mj-lt"/>
              </a:rPr>
              <a:t>immobili</a:t>
            </a:r>
            <a:r>
              <a:rPr lang="it-IT" sz="2000" dirty="0">
                <a:latin typeface="+mj-lt"/>
              </a:rPr>
              <a:t> ed ha </a:t>
            </a:r>
            <a:r>
              <a:rPr lang="it-IT" sz="2000" b="1" dirty="0">
                <a:latin typeface="+mj-lt"/>
              </a:rPr>
              <a:t>molti soci</a:t>
            </a:r>
          </a:p>
        </p:txBody>
      </p:sp>
      <p:cxnSp>
        <p:nvCxnSpPr>
          <p:cNvPr id="26" name="Connettore 2 25">
            <a:extLst>
              <a:ext uri="{FF2B5EF4-FFF2-40B4-BE49-F238E27FC236}">
                <a16:creationId xmlns:a16="http://schemas.microsoft.com/office/drawing/2014/main" id="{49E569AF-5B9C-6CDC-E26C-3741B3384352}"/>
              </a:ext>
            </a:extLst>
          </p:cNvPr>
          <p:cNvCxnSpPr>
            <a:cxnSpLocks/>
          </p:cNvCxnSpPr>
          <p:nvPr/>
        </p:nvCxnSpPr>
        <p:spPr>
          <a:xfrm>
            <a:off x="6760765" y="2219695"/>
            <a:ext cx="0" cy="72000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CasellaDiTesto 27">
            <a:extLst>
              <a:ext uri="{FF2B5EF4-FFF2-40B4-BE49-F238E27FC236}">
                <a16:creationId xmlns:a16="http://schemas.microsoft.com/office/drawing/2014/main" id="{19F46C18-6D97-534A-957E-D5A35B963291}"/>
              </a:ext>
            </a:extLst>
          </p:cNvPr>
          <p:cNvSpPr txBox="1"/>
          <p:nvPr/>
        </p:nvSpPr>
        <p:spPr>
          <a:xfrm>
            <a:off x="5206370" y="2433938"/>
            <a:ext cx="12378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latin typeface="+mj-lt"/>
              </a:rPr>
              <a:t>Scissione</a:t>
            </a:r>
          </a:p>
        </p:txBody>
      </p:sp>
      <p:graphicFrame>
        <p:nvGraphicFramePr>
          <p:cNvPr id="29" name="Tabella 19">
            <a:extLst>
              <a:ext uri="{FF2B5EF4-FFF2-40B4-BE49-F238E27FC236}">
                <a16:creationId xmlns:a16="http://schemas.microsoft.com/office/drawing/2014/main" id="{75AAF55B-E3E4-0853-8071-69041C22C1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905757"/>
              </p:ext>
            </p:extLst>
          </p:nvPr>
        </p:nvGraphicFramePr>
        <p:xfrm>
          <a:off x="4838435" y="3052530"/>
          <a:ext cx="3860728" cy="14038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0364">
                  <a:extLst>
                    <a:ext uri="{9D8B030D-6E8A-4147-A177-3AD203B41FA5}">
                      <a16:colId xmlns:a16="http://schemas.microsoft.com/office/drawing/2014/main" val="622352829"/>
                    </a:ext>
                  </a:extLst>
                </a:gridCol>
                <a:gridCol w="1930364">
                  <a:extLst>
                    <a:ext uri="{9D8B030D-6E8A-4147-A177-3AD203B41FA5}">
                      <a16:colId xmlns:a16="http://schemas.microsoft.com/office/drawing/2014/main" val="3957148352"/>
                    </a:ext>
                  </a:extLst>
                </a:gridCol>
              </a:tblGrid>
              <a:tr h="1403875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700" b="0" kern="1200" dirty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Società con alcuni </a:t>
                      </a:r>
                      <a:r>
                        <a:rPr lang="it-IT" sz="1700" b="1" u="none" kern="1200" dirty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immobili </a:t>
                      </a:r>
                      <a:r>
                        <a:rPr lang="it-IT" sz="1700" b="0" u="none" kern="1200" dirty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e</a:t>
                      </a:r>
                      <a:r>
                        <a:rPr lang="it-IT" sz="1700" b="1" u="none" kern="1200" dirty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 soci favorevoli </a:t>
                      </a:r>
                      <a:r>
                        <a:rPr lang="it-IT" sz="1700" b="0" u="none" kern="1200" dirty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all’assegnazione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0" kern="1200" dirty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So</a:t>
                      </a:r>
                      <a:r>
                        <a:rPr lang="it-IT" sz="1700" b="0" kern="1200" dirty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cietà con alcuni </a:t>
                      </a:r>
                      <a:r>
                        <a:rPr lang="it-IT" sz="1700" b="1" u="none" kern="1200" dirty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immobili </a:t>
                      </a:r>
                      <a:r>
                        <a:rPr lang="it-IT" sz="1700" b="0" u="none" kern="1200" dirty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e</a:t>
                      </a:r>
                      <a:r>
                        <a:rPr lang="it-IT" sz="1700" b="1" u="none" kern="1200" dirty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 soci contrari </a:t>
                      </a:r>
                      <a:r>
                        <a:rPr lang="it-IT" sz="1700" b="0" u="none" kern="1200" dirty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all’assegnazione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1854079"/>
                  </a:ext>
                </a:extLst>
              </a:tr>
            </a:tbl>
          </a:graphicData>
        </a:graphic>
      </p:graphicFrame>
      <p:cxnSp>
        <p:nvCxnSpPr>
          <p:cNvPr id="30" name="Connettore 2 29">
            <a:extLst>
              <a:ext uri="{FF2B5EF4-FFF2-40B4-BE49-F238E27FC236}">
                <a16:creationId xmlns:a16="http://schemas.microsoft.com/office/drawing/2014/main" id="{04724284-45A4-9055-E048-F321D0D1F26D}"/>
              </a:ext>
            </a:extLst>
          </p:cNvPr>
          <p:cNvCxnSpPr>
            <a:cxnSpLocks/>
          </p:cNvCxnSpPr>
          <p:nvPr/>
        </p:nvCxnSpPr>
        <p:spPr>
          <a:xfrm>
            <a:off x="5825289" y="4628719"/>
            <a:ext cx="0" cy="64800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CasellaDiTesto 31">
            <a:extLst>
              <a:ext uri="{FF2B5EF4-FFF2-40B4-BE49-F238E27FC236}">
                <a16:creationId xmlns:a16="http://schemas.microsoft.com/office/drawing/2014/main" id="{2C116D14-EDC9-2B47-5A32-CA3F6143AB70}"/>
              </a:ext>
            </a:extLst>
          </p:cNvPr>
          <p:cNvSpPr txBox="1"/>
          <p:nvPr/>
        </p:nvSpPr>
        <p:spPr>
          <a:xfrm>
            <a:off x="4655457" y="5296123"/>
            <a:ext cx="23396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i="1" dirty="0">
                <a:latin typeface="+mj-lt"/>
              </a:rPr>
              <a:t>Assegnazione agevolata</a:t>
            </a:r>
          </a:p>
        </p:txBody>
      </p:sp>
    </p:spTree>
    <p:extLst>
      <p:ext uri="{BB962C8B-B14F-4D97-AF65-F5344CB8AC3E}">
        <p14:creationId xmlns:p14="http://schemas.microsoft.com/office/powerpoint/2010/main" val="416043888"/>
      </p:ext>
    </p:extLst>
  </p:cSld>
  <p:clrMapOvr>
    <a:masterClrMapping/>
  </p:clrMapOvr>
  <p:transition advTm="1000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olo 1"/>
          <p:cNvSpPr txBox="1">
            <a:spLocks/>
          </p:cNvSpPr>
          <p:nvPr/>
        </p:nvSpPr>
        <p:spPr>
          <a:xfrm>
            <a:off x="395288" y="260350"/>
            <a:ext cx="8416925" cy="693738"/>
          </a:xfrm>
          <a:prstGeom prst="rect">
            <a:avLst/>
          </a:prstGeom>
          <a:solidFill>
            <a:schemeClr val="accent6"/>
          </a:solidFill>
        </p:spPr>
        <p:txBody>
          <a:bodyPr anchor="ctr">
            <a:normAutofit/>
          </a:bodyPr>
          <a:lstStyle/>
          <a:p>
            <a:pPr algn="ctr" defTabSz="457200">
              <a:defRPr/>
            </a:pPr>
            <a:r>
              <a:rPr lang="it-IT" sz="2400" b="1" dirty="0">
                <a:solidFill>
                  <a:schemeClr val="bg1"/>
                </a:solidFill>
              </a:rPr>
              <a:t>Attuazione e pagamento dell’imposta</a:t>
            </a:r>
          </a:p>
        </p:txBody>
      </p:sp>
      <p:sp>
        <p:nvSpPr>
          <p:cNvPr id="18435" name="Text Box 5"/>
          <p:cNvSpPr txBox="1">
            <a:spLocks noChangeArrowheads="1"/>
          </p:cNvSpPr>
          <p:nvPr/>
        </p:nvSpPr>
        <p:spPr bwMode="auto">
          <a:xfrm>
            <a:off x="677689" y="4655346"/>
            <a:ext cx="2663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>
              <a:spcBef>
                <a:spcPct val="50000"/>
              </a:spcBef>
              <a:buFont typeface="Wingdings" pitchFamily="2" charset="2"/>
              <a:buNone/>
            </a:pPr>
            <a:r>
              <a:rPr lang="it-IT" sz="2400" dirty="0"/>
              <a:t>  Aliquota 10,5%</a:t>
            </a:r>
          </a:p>
        </p:txBody>
      </p:sp>
      <p:sp>
        <p:nvSpPr>
          <p:cNvPr id="18437" name="Rectangle 40"/>
          <p:cNvSpPr>
            <a:spLocks noChangeArrowheads="1"/>
          </p:cNvSpPr>
          <p:nvPr/>
        </p:nvSpPr>
        <p:spPr bwMode="auto">
          <a:xfrm>
            <a:off x="611188" y="4648201"/>
            <a:ext cx="2305050" cy="503237"/>
          </a:xfrm>
          <a:prstGeom prst="rect">
            <a:avLst/>
          </a:prstGeom>
          <a:solidFill>
            <a:srgbClr val="FF9900">
              <a:alpha val="14902"/>
            </a:srgb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it-IT" sz="1800"/>
          </a:p>
        </p:txBody>
      </p:sp>
      <p:sp>
        <p:nvSpPr>
          <p:cNvPr id="18438" name="Line 42"/>
          <p:cNvSpPr>
            <a:spLocks noChangeShapeType="1"/>
          </p:cNvSpPr>
          <p:nvPr/>
        </p:nvSpPr>
        <p:spPr bwMode="auto">
          <a:xfrm>
            <a:off x="3275856" y="4914107"/>
            <a:ext cx="10795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18439" name="Text Box 43"/>
          <p:cNvSpPr txBox="1">
            <a:spLocks noChangeArrowheads="1"/>
          </p:cNvSpPr>
          <p:nvPr/>
        </p:nvSpPr>
        <p:spPr bwMode="auto">
          <a:xfrm>
            <a:off x="4903788" y="4610895"/>
            <a:ext cx="39084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800" dirty="0"/>
              <a:t>Soggetti non operativi in due dei tre periodi d’imposta precedenti</a:t>
            </a:r>
          </a:p>
        </p:txBody>
      </p:sp>
      <p:sp>
        <p:nvSpPr>
          <p:cNvPr id="18440" name="Rectangle 44"/>
          <p:cNvSpPr>
            <a:spLocks noChangeArrowheads="1"/>
          </p:cNvSpPr>
          <p:nvPr/>
        </p:nvSpPr>
        <p:spPr bwMode="auto">
          <a:xfrm>
            <a:off x="4825057" y="4590257"/>
            <a:ext cx="3743325" cy="647700"/>
          </a:xfrm>
          <a:prstGeom prst="rect">
            <a:avLst/>
          </a:prstGeom>
          <a:solidFill>
            <a:srgbClr val="FF9900">
              <a:alpha val="14902"/>
            </a:srgb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it-IT" sz="1800"/>
          </a:p>
        </p:txBody>
      </p:sp>
      <p:sp>
        <p:nvSpPr>
          <p:cNvPr id="18441" name="Text Box 45"/>
          <p:cNvSpPr txBox="1">
            <a:spLocks noChangeArrowheads="1"/>
          </p:cNvSpPr>
          <p:nvPr/>
        </p:nvSpPr>
        <p:spPr bwMode="auto">
          <a:xfrm>
            <a:off x="565944" y="5524501"/>
            <a:ext cx="23955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2400" dirty="0"/>
              <a:t>Aliquota 8%</a:t>
            </a:r>
          </a:p>
        </p:txBody>
      </p:sp>
      <p:sp>
        <p:nvSpPr>
          <p:cNvPr id="18442" name="Rectangle 46"/>
          <p:cNvSpPr>
            <a:spLocks noChangeArrowheads="1"/>
          </p:cNvSpPr>
          <p:nvPr/>
        </p:nvSpPr>
        <p:spPr bwMode="auto">
          <a:xfrm>
            <a:off x="611188" y="5492751"/>
            <a:ext cx="2305050" cy="503237"/>
          </a:xfrm>
          <a:prstGeom prst="rect">
            <a:avLst/>
          </a:prstGeom>
          <a:solidFill>
            <a:srgbClr val="FF9900">
              <a:alpha val="14902"/>
            </a:srgb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it-IT" sz="1800"/>
          </a:p>
        </p:txBody>
      </p:sp>
      <p:sp>
        <p:nvSpPr>
          <p:cNvPr id="18443" name="Line 47"/>
          <p:cNvSpPr>
            <a:spLocks noChangeShapeType="1"/>
          </p:cNvSpPr>
          <p:nvPr/>
        </p:nvSpPr>
        <p:spPr bwMode="auto">
          <a:xfrm>
            <a:off x="3347864" y="5744369"/>
            <a:ext cx="10795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18444" name="Text Box 48"/>
          <p:cNvSpPr txBox="1">
            <a:spLocks noChangeArrowheads="1"/>
          </p:cNvSpPr>
          <p:nvPr/>
        </p:nvSpPr>
        <p:spPr bwMode="auto">
          <a:xfrm>
            <a:off x="5148064" y="5515769"/>
            <a:ext cx="322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400" dirty="0"/>
              <a:t>Tutti gli altri</a:t>
            </a:r>
          </a:p>
        </p:txBody>
      </p:sp>
      <p:sp>
        <p:nvSpPr>
          <p:cNvPr id="18445" name="Rectangle 49"/>
          <p:cNvSpPr>
            <a:spLocks noChangeArrowheads="1"/>
          </p:cNvSpPr>
          <p:nvPr/>
        </p:nvSpPr>
        <p:spPr bwMode="auto">
          <a:xfrm>
            <a:off x="4858990" y="5501481"/>
            <a:ext cx="2376487" cy="503237"/>
          </a:xfrm>
          <a:prstGeom prst="rect">
            <a:avLst/>
          </a:prstGeom>
          <a:solidFill>
            <a:srgbClr val="FFCC00">
              <a:alpha val="14902"/>
            </a:srgbClr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it-IT" sz="1800"/>
          </a:p>
        </p:txBody>
      </p:sp>
      <p:sp>
        <p:nvSpPr>
          <p:cNvPr id="18446" name="Text Box 50"/>
          <p:cNvSpPr txBox="1">
            <a:spLocks noChangeArrowheads="1"/>
          </p:cNvSpPr>
          <p:nvPr/>
        </p:nvSpPr>
        <p:spPr bwMode="auto">
          <a:xfrm>
            <a:off x="1095375" y="330517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it-IT" sz="1800"/>
          </a:p>
        </p:txBody>
      </p:sp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5762AF0D-0B8D-6C24-92B3-A4EDACD63D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https://www.francesco-derosa.it/</a:t>
            </a:r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DDB3FEAA-EC5B-A151-7A05-298D4A3D21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8FD4AF-0EA0-43AC-83D9-8536965E3F4B}" type="slidenum">
              <a:rPr lang="it-IT" smtClean="0"/>
              <a:pPr>
                <a:defRPr/>
              </a:pPr>
              <a:t>4</a:t>
            </a:fld>
            <a:endParaRPr lang="it-IT" dirty="0"/>
          </a:p>
        </p:txBody>
      </p:sp>
      <p:graphicFrame>
        <p:nvGraphicFramePr>
          <p:cNvPr id="4" name="Tabella 4">
            <a:extLst>
              <a:ext uri="{FF2B5EF4-FFF2-40B4-BE49-F238E27FC236}">
                <a16:creationId xmlns:a16="http://schemas.microsoft.com/office/drawing/2014/main" id="{355E0D47-A7FE-D027-1E6F-072BD9DB41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6915716"/>
              </p:ext>
            </p:extLst>
          </p:nvPr>
        </p:nvGraphicFramePr>
        <p:xfrm>
          <a:off x="1100634" y="1296039"/>
          <a:ext cx="6792416" cy="2947352"/>
        </p:xfrm>
        <a:graphic>
          <a:graphicData uri="http://schemas.openxmlformats.org/drawingml/2006/table">
            <a:tbl>
              <a:tblPr bandCol="1">
                <a:tableStyleId>{00A15C55-8517-42AA-B614-E9B94910E393}</a:tableStyleId>
              </a:tblPr>
              <a:tblGrid>
                <a:gridCol w="3382973">
                  <a:extLst>
                    <a:ext uri="{9D8B030D-6E8A-4147-A177-3AD203B41FA5}">
                      <a16:colId xmlns:a16="http://schemas.microsoft.com/office/drawing/2014/main" val="1430464366"/>
                    </a:ext>
                  </a:extLst>
                </a:gridCol>
                <a:gridCol w="3409443">
                  <a:extLst>
                    <a:ext uri="{9D8B030D-6E8A-4147-A177-3AD203B41FA5}">
                      <a16:colId xmlns:a16="http://schemas.microsoft.com/office/drawing/2014/main" val="165815009"/>
                    </a:ext>
                  </a:extLst>
                </a:gridCol>
              </a:tblGrid>
              <a:tr h="436423">
                <a:tc>
                  <a:txBody>
                    <a:bodyPr/>
                    <a:lstStyle/>
                    <a:p>
                      <a:r>
                        <a:rPr lang="it-IT" sz="1800" b="1" dirty="0">
                          <a:latin typeface="Bookman Old Style" panose="02050604050505020204" pitchFamily="18" charset="0"/>
                        </a:rPr>
                        <a:t>Società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800" b="1" dirty="0">
                          <a:latin typeface="Bookman Old Style" panose="02050604050505020204" pitchFamily="18" charset="0"/>
                        </a:rPr>
                        <a:t>Imprenditore individuale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1211949"/>
                  </a:ext>
                </a:extLst>
              </a:tr>
              <a:tr h="968501">
                <a:tc>
                  <a:txBody>
                    <a:bodyPr/>
                    <a:lstStyle/>
                    <a:p>
                      <a:r>
                        <a:rPr lang="it-IT" sz="1600" dirty="0">
                          <a:latin typeface="Bookman Old Style" panose="02050604050505020204" pitchFamily="18" charset="0"/>
                        </a:rPr>
                        <a:t>Le operazioni devono essere perfezionate entro il 30 settembre 2023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600" dirty="0">
                          <a:latin typeface="Bookman Old Style" panose="02050604050505020204" pitchFamily="18" charset="0"/>
                        </a:rPr>
                        <a:t>L’operazione deve essere perfezionata entro il 31 maggio 2023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02311127"/>
                  </a:ext>
                </a:extLst>
              </a:tr>
              <a:tr h="1542428">
                <a:tc>
                  <a:txBody>
                    <a:bodyPr/>
                    <a:lstStyle/>
                    <a:p>
                      <a:r>
                        <a:rPr lang="it-IT" sz="1600" dirty="0">
                          <a:latin typeface="Bookman Old Style" panose="02050604050505020204" pitchFamily="18" charset="0"/>
                        </a:rPr>
                        <a:t>L’imposta deve essere pagata per il 60 % entro il 30 settembre 2023 e per il restante 40% entro il 30 novembre 2023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600" dirty="0">
                          <a:latin typeface="Bookman Old Style" panose="02050604050505020204" pitchFamily="18" charset="0"/>
                        </a:rPr>
                        <a:t>L’imposta deve essere pagata per il 60 % entro il 30 novembre 2023 e per il restante 40% entro il 30 giugno 2024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8310481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Tm="10000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vale 24">
            <a:extLst>
              <a:ext uri="{FF2B5EF4-FFF2-40B4-BE49-F238E27FC236}">
                <a16:creationId xmlns:a16="http://schemas.microsoft.com/office/drawing/2014/main" id="{B21C685B-BB97-2C7C-72A3-7FA5FFE20BA5}"/>
              </a:ext>
            </a:extLst>
          </p:cNvPr>
          <p:cNvSpPr/>
          <p:nvPr/>
        </p:nvSpPr>
        <p:spPr>
          <a:xfrm>
            <a:off x="6084032" y="1268760"/>
            <a:ext cx="2517360" cy="2015154"/>
          </a:xfrm>
          <a:prstGeom prst="ellipse">
            <a:avLst/>
          </a:prstGeom>
          <a:solidFill>
            <a:srgbClr val="FFFF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Titolo 1"/>
          <p:cNvSpPr txBox="1">
            <a:spLocks/>
          </p:cNvSpPr>
          <p:nvPr/>
        </p:nvSpPr>
        <p:spPr>
          <a:xfrm>
            <a:off x="395288" y="260350"/>
            <a:ext cx="8416925" cy="693738"/>
          </a:xfrm>
          <a:prstGeom prst="rect">
            <a:avLst/>
          </a:prstGeom>
          <a:solidFill>
            <a:schemeClr val="accent6"/>
          </a:solidFill>
        </p:spPr>
        <p:txBody>
          <a:bodyPr anchor="ctr">
            <a:normAutofit/>
          </a:bodyPr>
          <a:lstStyle/>
          <a:p>
            <a:pPr algn="ctr" defTabSz="457200">
              <a:defRPr/>
            </a:pPr>
            <a:r>
              <a:rPr lang="it-IT" sz="2400" b="1" dirty="0">
                <a:solidFill>
                  <a:schemeClr val="bg1"/>
                </a:solidFill>
              </a:rPr>
              <a:t>Risoluzione 99/E del 27 luglio 2017</a:t>
            </a:r>
          </a:p>
        </p:txBody>
      </p:sp>
      <p:sp>
        <p:nvSpPr>
          <p:cNvPr id="44036" name="Text Box 5"/>
          <p:cNvSpPr txBox="1">
            <a:spLocks noChangeArrowheads="1"/>
          </p:cNvSpPr>
          <p:nvPr/>
        </p:nvSpPr>
        <p:spPr bwMode="auto">
          <a:xfrm>
            <a:off x="6784975" y="1341438"/>
            <a:ext cx="14589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it-IT" sz="1800"/>
          </a:p>
        </p:txBody>
      </p:sp>
      <p:sp>
        <p:nvSpPr>
          <p:cNvPr id="44037" name="Text Box 7"/>
          <p:cNvSpPr txBox="1">
            <a:spLocks noChangeArrowheads="1"/>
          </p:cNvSpPr>
          <p:nvPr/>
        </p:nvSpPr>
        <p:spPr bwMode="auto">
          <a:xfrm>
            <a:off x="1692275" y="3716338"/>
            <a:ext cx="19653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it-IT" sz="1800"/>
          </a:p>
        </p:txBody>
      </p:sp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01161AB0-EA18-155F-6536-AC3D9463E2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dirty="0"/>
              <a:t>https://www.francesco-derosa.it/</a:t>
            </a:r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278C7E90-F564-6289-CE60-3A49C4A5B8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8FD4AF-0EA0-43AC-83D9-8536965E3F4B}" type="slidenum">
              <a:rPr lang="it-IT" smtClean="0"/>
              <a:pPr>
                <a:defRPr/>
              </a:pPr>
              <a:t>40</a:t>
            </a:fld>
            <a:endParaRPr lang="it-IT" dirty="0"/>
          </a:p>
        </p:txBody>
      </p:sp>
      <p:sp>
        <p:nvSpPr>
          <p:cNvPr id="6" name="Ovale 5">
            <a:extLst>
              <a:ext uri="{FF2B5EF4-FFF2-40B4-BE49-F238E27FC236}">
                <a16:creationId xmlns:a16="http://schemas.microsoft.com/office/drawing/2014/main" id="{280A1A62-AB7D-99C0-6A1B-8E4F503646E8}"/>
              </a:ext>
            </a:extLst>
          </p:cNvPr>
          <p:cNvSpPr/>
          <p:nvPr/>
        </p:nvSpPr>
        <p:spPr>
          <a:xfrm>
            <a:off x="359532" y="1157407"/>
            <a:ext cx="4212468" cy="165810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BA7288E2-EBD8-BFA4-B9B8-9BC7C2A5BD1C}"/>
              </a:ext>
            </a:extLst>
          </p:cNvPr>
          <p:cNvSpPr txBox="1"/>
          <p:nvPr/>
        </p:nvSpPr>
        <p:spPr>
          <a:xfrm>
            <a:off x="655397" y="1473122"/>
            <a:ext cx="37031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latin typeface="+mj-lt"/>
              </a:rPr>
              <a:t>Società che possiede un bene immobile strumentale utilizzato come sede dell’impresa</a:t>
            </a:r>
            <a:endParaRPr lang="it-IT" b="1" dirty="0">
              <a:latin typeface="+mj-lt"/>
            </a:endParaRPr>
          </a:p>
        </p:txBody>
      </p:sp>
      <p:cxnSp>
        <p:nvCxnSpPr>
          <p:cNvPr id="8" name="Connettore 2 7">
            <a:extLst>
              <a:ext uri="{FF2B5EF4-FFF2-40B4-BE49-F238E27FC236}">
                <a16:creationId xmlns:a16="http://schemas.microsoft.com/office/drawing/2014/main" id="{4D6FFA13-B110-C150-1347-E95A14E19BD2}"/>
              </a:ext>
            </a:extLst>
          </p:cNvPr>
          <p:cNvCxnSpPr>
            <a:cxnSpLocks/>
          </p:cNvCxnSpPr>
          <p:nvPr/>
        </p:nvCxnSpPr>
        <p:spPr>
          <a:xfrm flipH="1" flipV="1">
            <a:off x="3791899" y="2845290"/>
            <a:ext cx="1976287" cy="199094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2 11">
            <a:extLst>
              <a:ext uri="{FF2B5EF4-FFF2-40B4-BE49-F238E27FC236}">
                <a16:creationId xmlns:a16="http://schemas.microsoft.com/office/drawing/2014/main" id="{CEC4DF48-EBD6-F50E-8740-C6D632EFC019}"/>
              </a:ext>
            </a:extLst>
          </p:cNvPr>
          <p:cNvCxnSpPr>
            <a:cxnSpLocks/>
          </p:cNvCxnSpPr>
          <p:nvPr/>
        </p:nvCxnSpPr>
        <p:spPr>
          <a:xfrm>
            <a:off x="4716016" y="1954658"/>
            <a:ext cx="1224000" cy="2880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E3C2C6D6-A0C1-552F-664E-412F662C81BC}"/>
              </a:ext>
            </a:extLst>
          </p:cNvPr>
          <p:cNvSpPr txBox="1"/>
          <p:nvPr/>
        </p:nvSpPr>
        <p:spPr>
          <a:xfrm>
            <a:off x="6089729" y="1635094"/>
            <a:ext cx="242562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i="1" dirty="0">
                <a:solidFill>
                  <a:srgbClr val="0070C0"/>
                </a:solidFill>
                <a:latin typeface="+mj-lt"/>
              </a:rPr>
              <a:t>Conferimento di ramo di azienda, senza immobile, ad una newco</a:t>
            </a:r>
            <a:endParaRPr lang="it-IT" b="1" i="1" dirty="0">
              <a:solidFill>
                <a:srgbClr val="0070C0"/>
              </a:solidFill>
              <a:latin typeface="+mj-lt"/>
            </a:endParaRPr>
          </a:p>
        </p:txBody>
      </p:sp>
      <p:cxnSp>
        <p:nvCxnSpPr>
          <p:cNvPr id="18" name="Connettore 2 17">
            <a:extLst>
              <a:ext uri="{FF2B5EF4-FFF2-40B4-BE49-F238E27FC236}">
                <a16:creationId xmlns:a16="http://schemas.microsoft.com/office/drawing/2014/main" id="{5D525A3F-1DFF-88BA-8E54-9CE37062D1D7}"/>
              </a:ext>
            </a:extLst>
          </p:cNvPr>
          <p:cNvCxnSpPr>
            <a:cxnSpLocks/>
          </p:cNvCxnSpPr>
          <p:nvPr/>
        </p:nvCxnSpPr>
        <p:spPr>
          <a:xfrm>
            <a:off x="7380311" y="3429000"/>
            <a:ext cx="0" cy="9360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e 12">
            <a:extLst>
              <a:ext uri="{FF2B5EF4-FFF2-40B4-BE49-F238E27FC236}">
                <a16:creationId xmlns:a16="http://schemas.microsoft.com/office/drawing/2014/main" id="{52C7169F-9E91-76D5-A885-553CFF3642F8}"/>
              </a:ext>
            </a:extLst>
          </p:cNvPr>
          <p:cNvSpPr/>
          <p:nvPr/>
        </p:nvSpPr>
        <p:spPr>
          <a:xfrm>
            <a:off x="5971851" y="4423722"/>
            <a:ext cx="2661376" cy="159836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69376892-3EAB-0309-279B-A43522A35904}"/>
              </a:ext>
            </a:extLst>
          </p:cNvPr>
          <p:cNvSpPr txBox="1"/>
          <p:nvPr/>
        </p:nvSpPr>
        <p:spPr>
          <a:xfrm>
            <a:off x="5902485" y="4836234"/>
            <a:ext cx="288045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latin typeface="+mj-lt"/>
              </a:rPr>
              <a:t>Affitto dell’immobile della conferente alla newco</a:t>
            </a: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5D6992B9-BE23-3BBF-39CE-F04D5C5ED18A}"/>
              </a:ext>
            </a:extLst>
          </p:cNvPr>
          <p:cNvSpPr txBox="1"/>
          <p:nvPr/>
        </p:nvSpPr>
        <p:spPr>
          <a:xfrm>
            <a:off x="4516146" y="3139143"/>
            <a:ext cx="1768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i="1" dirty="0">
                <a:latin typeface="+mj-lt"/>
              </a:rPr>
              <a:t>Presunta circolarità</a:t>
            </a:r>
          </a:p>
        </p:txBody>
      </p:sp>
      <p:sp>
        <p:nvSpPr>
          <p:cNvPr id="22" name="Rettangolo 21">
            <a:extLst>
              <a:ext uri="{FF2B5EF4-FFF2-40B4-BE49-F238E27FC236}">
                <a16:creationId xmlns:a16="http://schemas.microsoft.com/office/drawing/2014/main" id="{677F1E9A-D306-2FC5-B170-5363F466BBDE}"/>
              </a:ext>
            </a:extLst>
          </p:cNvPr>
          <p:cNvSpPr/>
          <p:nvPr/>
        </p:nvSpPr>
        <p:spPr>
          <a:xfrm>
            <a:off x="314124" y="3132680"/>
            <a:ext cx="3394494" cy="3083067"/>
          </a:xfrm>
          <a:prstGeom prst="rect">
            <a:avLst/>
          </a:prstGeom>
          <a:solidFill>
            <a:srgbClr val="FF0000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3777D61D-A3FC-C78D-934F-43E4D12DAD80}"/>
              </a:ext>
            </a:extLst>
          </p:cNvPr>
          <p:cNvSpPr txBox="1"/>
          <p:nvPr/>
        </p:nvSpPr>
        <p:spPr>
          <a:xfrm>
            <a:off x="314124" y="3181496"/>
            <a:ext cx="3394494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700" dirty="0">
                <a:solidFill>
                  <a:schemeClr val="bg1"/>
                </a:solidFill>
                <a:latin typeface="+mj-lt"/>
              </a:rPr>
              <a:t>L’assegnazione dell’immobile, non più strumentale, da parte della conferente, sarebbe elusiva perché «le operazioni di conferimento di azienda, locazione dell’immobile e successiva liquidazione della società conferente appaiono  funzionali esclusivamente a far rientrare il bene immobile tra quelli agevolabili»</a:t>
            </a:r>
          </a:p>
        </p:txBody>
      </p:sp>
    </p:spTree>
    <p:extLst>
      <p:ext uri="{BB962C8B-B14F-4D97-AF65-F5344CB8AC3E}">
        <p14:creationId xmlns:p14="http://schemas.microsoft.com/office/powerpoint/2010/main" val="1734834303"/>
      </p:ext>
    </p:extLst>
  </p:cSld>
  <p:clrMapOvr>
    <a:masterClrMapping/>
  </p:clrMapOvr>
  <p:transition advTm="10000"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olo 1"/>
          <p:cNvSpPr txBox="1">
            <a:spLocks/>
          </p:cNvSpPr>
          <p:nvPr/>
        </p:nvSpPr>
        <p:spPr>
          <a:xfrm>
            <a:off x="395288" y="260350"/>
            <a:ext cx="8416925" cy="693738"/>
          </a:xfrm>
          <a:prstGeom prst="rect">
            <a:avLst/>
          </a:prstGeom>
          <a:solidFill>
            <a:schemeClr val="accent6"/>
          </a:solidFill>
        </p:spPr>
        <p:txBody>
          <a:bodyPr anchor="ctr">
            <a:normAutofit fontScale="92500"/>
          </a:bodyPr>
          <a:lstStyle/>
          <a:p>
            <a:pPr algn="ctr" defTabSz="457200">
              <a:defRPr/>
            </a:pPr>
            <a:r>
              <a:rPr lang="it-IT" sz="2400" b="1" dirty="0">
                <a:solidFill>
                  <a:schemeClr val="bg1"/>
                </a:solidFill>
              </a:rPr>
              <a:t>Contabilizzare l’assegnazione: situazione patrimoniale di riferimento</a:t>
            </a:r>
          </a:p>
        </p:txBody>
      </p:sp>
      <p:sp>
        <p:nvSpPr>
          <p:cNvPr id="35844" name="Text Box 5"/>
          <p:cNvSpPr txBox="1">
            <a:spLocks noChangeArrowheads="1"/>
          </p:cNvSpPr>
          <p:nvPr/>
        </p:nvSpPr>
        <p:spPr bwMode="auto">
          <a:xfrm>
            <a:off x="6784975" y="1341438"/>
            <a:ext cx="14589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it-IT" sz="1800"/>
          </a:p>
        </p:txBody>
      </p:sp>
      <p:sp>
        <p:nvSpPr>
          <p:cNvPr id="35845" name="Text Box 7"/>
          <p:cNvSpPr txBox="1">
            <a:spLocks noChangeArrowheads="1"/>
          </p:cNvSpPr>
          <p:nvPr/>
        </p:nvSpPr>
        <p:spPr bwMode="auto">
          <a:xfrm>
            <a:off x="1692275" y="3716338"/>
            <a:ext cx="19653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it-IT" sz="1800"/>
          </a:p>
        </p:txBody>
      </p:sp>
      <p:graphicFrame>
        <p:nvGraphicFramePr>
          <p:cNvPr id="56434" name="Group 1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4240283"/>
              </p:ext>
            </p:extLst>
          </p:nvPr>
        </p:nvGraphicFramePr>
        <p:xfrm>
          <a:off x="1176052" y="1315928"/>
          <a:ext cx="6719888" cy="3386455"/>
        </p:xfrm>
        <a:graphic>
          <a:graphicData uri="http://schemas.openxmlformats.org/drawingml/2006/table">
            <a:tbl>
              <a:tblPr/>
              <a:tblGrid>
                <a:gridCol w="18514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084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225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73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49275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Attivo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Passivo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92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Immobile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300.000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Capitale sociale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100.000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92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Rimanenze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50.000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Riserva di utili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300.000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92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Crediti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200.000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Fondo ammortamento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150.000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89319525"/>
                  </a:ext>
                </a:extLst>
              </a:tr>
              <a:tr h="5492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Banca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100.000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Debiti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100.000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17652820"/>
                  </a:ext>
                </a:extLst>
              </a:tr>
              <a:tr h="5492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TOTALE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650.000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TOTALE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650.000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373775"/>
                  </a:ext>
                </a:extLst>
              </a:tr>
            </a:tbl>
          </a:graphicData>
        </a:graphic>
      </p:graphicFrame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735F8D3C-E340-D42B-3384-DFE203DAB8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dirty="0"/>
              <a:t>https://www.francesco-derosa.it/</a:t>
            </a:r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D500E2CB-EFA4-E78A-CC3D-75EAABA98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8FD4AF-0EA0-43AC-83D9-8536965E3F4B}" type="slidenum">
              <a:rPr lang="it-IT" smtClean="0"/>
              <a:pPr>
                <a:defRPr/>
              </a:pPr>
              <a:t>41</a:t>
            </a:fld>
            <a:endParaRPr lang="it-IT" dirty="0"/>
          </a:p>
        </p:txBody>
      </p:sp>
      <p:graphicFrame>
        <p:nvGraphicFramePr>
          <p:cNvPr id="4" name="Tabella 4">
            <a:extLst>
              <a:ext uri="{FF2B5EF4-FFF2-40B4-BE49-F238E27FC236}">
                <a16:creationId xmlns:a16="http://schemas.microsoft.com/office/drawing/2014/main" id="{C81DA28D-06F9-D155-7A7F-2FE58B7170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8367547"/>
              </p:ext>
            </p:extLst>
          </p:nvPr>
        </p:nvGraphicFramePr>
        <p:xfrm>
          <a:off x="1403648" y="5064223"/>
          <a:ext cx="6100178" cy="775623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3050089">
                  <a:extLst>
                    <a:ext uri="{9D8B030D-6E8A-4147-A177-3AD203B41FA5}">
                      <a16:colId xmlns:a16="http://schemas.microsoft.com/office/drawing/2014/main" val="4001662613"/>
                    </a:ext>
                  </a:extLst>
                </a:gridCol>
                <a:gridCol w="3050089">
                  <a:extLst>
                    <a:ext uri="{9D8B030D-6E8A-4147-A177-3AD203B41FA5}">
                      <a16:colId xmlns:a16="http://schemas.microsoft.com/office/drawing/2014/main" val="639565854"/>
                    </a:ext>
                  </a:extLst>
                </a:gridCol>
              </a:tblGrid>
              <a:tr h="379383">
                <a:tc gridSpan="2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Valore di assegnazione dell’immobile </a:t>
                      </a:r>
                      <a:r>
                        <a:rPr kumimoji="0" lang="it-IT" sz="2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270.000</a:t>
                      </a:r>
                      <a:endParaRPr kumimoji="0" lang="it-IT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6731997"/>
                  </a:ext>
                </a:extLst>
              </a:tr>
              <a:tr h="379383">
                <a:tc>
                  <a:txBody>
                    <a:bodyPr/>
                    <a:lstStyle/>
                    <a:p>
                      <a:pPr algn="ctr"/>
                      <a:r>
                        <a:rPr lang="it-IT" sz="1800" dirty="0">
                          <a:latin typeface="+mj-lt"/>
                        </a:rPr>
                        <a:t>Socio A 90% </a:t>
                      </a:r>
                      <a:r>
                        <a:rPr lang="it-IT" sz="1600" dirty="0">
                          <a:latin typeface="+mj-lt"/>
                        </a:rPr>
                        <a:t>(immobile)</a:t>
                      </a: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>
                          <a:latin typeface="+mj-lt"/>
                        </a:rPr>
                        <a:t>Socio B 10% </a:t>
                      </a:r>
                      <a:r>
                        <a:rPr lang="it-IT" sz="1600" dirty="0">
                          <a:latin typeface="+mj-lt"/>
                        </a:rPr>
                        <a:t>(denaro)</a:t>
                      </a: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9317999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Tm="10000"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olo 1"/>
          <p:cNvSpPr txBox="1">
            <a:spLocks/>
          </p:cNvSpPr>
          <p:nvPr/>
        </p:nvSpPr>
        <p:spPr>
          <a:xfrm>
            <a:off x="395288" y="260350"/>
            <a:ext cx="8416925" cy="693738"/>
          </a:xfrm>
          <a:prstGeom prst="rect">
            <a:avLst/>
          </a:prstGeom>
          <a:solidFill>
            <a:schemeClr val="accent6"/>
          </a:solidFill>
        </p:spPr>
        <p:txBody>
          <a:bodyPr anchor="ctr">
            <a:normAutofit/>
          </a:bodyPr>
          <a:lstStyle/>
          <a:p>
            <a:pPr algn="ctr" defTabSz="457200">
              <a:defRPr/>
            </a:pPr>
            <a:r>
              <a:rPr lang="it-IT" sz="2400" b="1" dirty="0">
                <a:solidFill>
                  <a:schemeClr val="bg1"/>
                </a:solidFill>
              </a:rPr>
              <a:t>Contabilizzare l’assegnazione: 1° metodo</a:t>
            </a:r>
          </a:p>
        </p:txBody>
      </p:sp>
      <p:sp>
        <p:nvSpPr>
          <p:cNvPr id="35844" name="Text Box 5"/>
          <p:cNvSpPr txBox="1">
            <a:spLocks noChangeArrowheads="1"/>
          </p:cNvSpPr>
          <p:nvPr/>
        </p:nvSpPr>
        <p:spPr bwMode="auto">
          <a:xfrm>
            <a:off x="6784975" y="1341438"/>
            <a:ext cx="14589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it-IT" sz="1800"/>
          </a:p>
        </p:txBody>
      </p:sp>
      <p:sp>
        <p:nvSpPr>
          <p:cNvPr id="35845" name="Text Box 7"/>
          <p:cNvSpPr txBox="1">
            <a:spLocks noChangeArrowheads="1"/>
          </p:cNvSpPr>
          <p:nvPr/>
        </p:nvSpPr>
        <p:spPr bwMode="auto">
          <a:xfrm>
            <a:off x="1692275" y="3716338"/>
            <a:ext cx="19653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it-IT" sz="1800"/>
          </a:p>
        </p:txBody>
      </p:sp>
      <p:graphicFrame>
        <p:nvGraphicFramePr>
          <p:cNvPr id="56598" name="Group 27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2239316"/>
              </p:ext>
            </p:extLst>
          </p:nvPr>
        </p:nvGraphicFramePr>
        <p:xfrm>
          <a:off x="1147762" y="1503363"/>
          <a:ext cx="6911975" cy="504825"/>
        </p:xfrm>
        <a:graphic>
          <a:graphicData uri="http://schemas.openxmlformats.org/drawingml/2006/table">
            <a:tbl>
              <a:tblPr/>
              <a:tblGrid>
                <a:gridCol w="21605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1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75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80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39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Riserva di utili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6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anchor="ctr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Soci c/dividendi</a:t>
                      </a:r>
                    </a:p>
                  </a:txBody>
                  <a:tcPr anchor="ctr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180.000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735F8D3C-E340-D42B-3384-DFE203DAB8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https://www.francesco-derosa.it/</a:t>
            </a:r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D500E2CB-EFA4-E78A-CC3D-75EAABA98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8FD4AF-0EA0-43AC-83D9-8536965E3F4B}" type="slidenum">
              <a:rPr lang="it-IT" smtClean="0"/>
              <a:pPr>
                <a:defRPr/>
              </a:pPr>
              <a:t>42</a:t>
            </a:fld>
            <a:endParaRPr lang="it-IT" dirty="0"/>
          </a:p>
        </p:txBody>
      </p:sp>
      <p:graphicFrame>
        <p:nvGraphicFramePr>
          <p:cNvPr id="6" name="Group 278">
            <a:extLst>
              <a:ext uri="{FF2B5EF4-FFF2-40B4-BE49-F238E27FC236}">
                <a16:creationId xmlns:a16="http://schemas.microsoft.com/office/drawing/2014/main" id="{C436C4F6-F09C-009E-62B3-E86CC30720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45139"/>
              </p:ext>
            </p:extLst>
          </p:nvPr>
        </p:nvGraphicFramePr>
        <p:xfrm>
          <a:off x="1147762" y="2557463"/>
          <a:ext cx="6911975" cy="504825"/>
        </p:xfrm>
        <a:graphic>
          <a:graphicData uri="http://schemas.openxmlformats.org/drawingml/2006/table">
            <a:tbl>
              <a:tblPr/>
              <a:tblGrid>
                <a:gridCol w="21605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1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75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80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39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Soci c/dividendi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6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anchor="ctr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Banca</a:t>
                      </a:r>
                    </a:p>
                  </a:txBody>
                  <a:tcPr anchor="ctr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30.000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" name="Group 278">
            <a:extLst>
              <a:ext uri="{FF2B5EF4-FFF2-40B4-BE49-F238E27FC236}">
                <a16:creationId xmlns:a16="http://schemas.microsoft.com/office/drawing/2014/main" id="{0E20E882-BA36-F612-8ABF-2BC05E42D7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9228308"/>
              </p:ext>
            </p:extLst>
          </p:nvPr>
        </p:nvGraphicFramePr>
        <p:xfrm>
          <a:off x="1183142" y="3480501"/>
          <a:ext cx="6911975" cy="579120"/>
        </p:xfrm>
        <a:graphic>
          <a:graphicData uri="http://schemas.openxmlformats.org/drawingml/2006/table">
            <a:tbl>
              <a:tblPr/>
              <a:tblGrid>
                <a:gridCol w="21605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1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75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80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39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Fondo ammortamento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6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anchor="ctr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Immobile</a:t>
                      </a:r>
                    </a:p>
                  </a:txBody>
                  <a:tcPr anchor="ctr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150.000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" name="Group 278">
            <a:extLst>
              <a:ext uri="{FF2B5EF4-FFF2-40B4-BE49-F238E27FC236}">
                <a16:creationId xmlns:a16="http://schemas.microsoft.com/office/drawing/2014/main" id="{85E744DF-5581-C745-CC38-788C56747D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9288164"/>
              </p:ext>
            </p:extLst>
          </p:nvPr>
        </p:nvGraphicFramePr>
        <p:xfrm>
          <a:off x="1183142" y="4582226"/>
          <a:ext cx="6911975" cy="504825"/>
        </p:xfrm>
        <a:graphic>
          <a:graphicData uri="http://schemas.openxmlformats.org/drawingml/2006/table">
            <a:tbl>
              <a:tblPr/>
              <a:tblGrid>
                <a:gridCol w="21605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1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75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80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39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Soci c/dividendi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6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anchor="ctr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Immobile</a:t>
                      </a:r>
                    </a:p>
                  </a:txBody>
                  <a:tcPr anchor="ctr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150.000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7873377"/>
      </p:ext>
    </p:extLst>
  </p:cSld>
  <p:clrMapOvr>
    <a:masterClrMapping/>
  </p:clrMapOvr>
  <p:transition advTm="10000"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olo 1"/>
          <p:cNvSpPr txBox="1">
            <a:spLocks/>
          </p:cNvSpPr>
          <p:nvPr/>
        </p:nvSpPr>
        <p:spPr>
          <a:xfrm>
            <a:off x="395288" y="260350"/>
            <a:ext cx="8416925" cy="693738"/>
          </a:xfrm>
          <a:prstGeom prst="rect">
            <a:avLst/>
          </a:prstGeom>
          <a:solidFill>
            <a:schemeClr val="accent6"/>
          </a:solidFill>
        </p:spPr>
        <p:txBody>
          <a:bodyPr anchor="ctr">
            <a:normAutofit/>
          </a:bodyPr>
          <a:lstStyle/>
          <a:p>
            <a:pPr algn="ctr" defTabSz="457200">
              <a:defRPr/>
            </a:pPr>
            <a:r>
              <a:rPr lang="it-IT" sz="2400" b="1" dirty="0">
                <a:solidFill>
                  <a:schemeClr val="bg1"/>
                </a:solidFill>
              </a:rPr>
              <a:t>Contabilizzare l’assegnazione: 2° metodo</a:t>
            </a:r>
          </a:p>
        </p:txBody>
      </p:sp>
      <p:sp>
        <p:nvSpPr>
          <p:cNvPr id="35844" name="Text Box 5"/>
          <p:cNvSpPr txBox="1">
            <a:spLocks noChangeArrowheads="1"/>
          </p:cNvSpPr>
          <p:nvPr/>
        </p:nvSpPr>
        <p:spPr bwMode="auto">
          <a:xfrm>
            <a:off x="6784975" y="1341438"/>
            <a:ext cx="14589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it-IT" sz="1800"/>
          </a:p>
        </p:txBody>
      </p:sp>
      <p:sp>
        <p:nvSpPr>
          <p:cNvPr id="35845" name="Text Box 7"/>
          <p:cNvSpPr txBox="1">
            <a:spLocks noChangeArrowheads="1"/>
          </p:cNvSpPr>
          <p:nvPr/>
        </p:nvSpPr>
        <p:spPr bwMode="auto">
          <a:xfrm>
            <a:off x="1692275" y="3716338"/>
            <a:ext cx="19653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it-IT" sz="1800"/>
          </a:p>
        </p:txBody>
      </p:sp>
      <p:graphicFrame>
        <p:nvGraphicFramePr>
          <p:cNvPr id="56598" name="Group 27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8559735"/>
              </p:ext>
            </p:extLst>
          </p:nvPr>
        </p:nvGraphicFramePr>
        <p:xfrm>
          <a:off x="1183139" y="1984244"/>
          <a:ext cx="6911975" cy="579120"/>
        </p:xfrm>
        <a:graphic>
          <a:graphicData uri="http://schemas.openxmlformats.org/drawingml/2006/table">
            <a:tbl>
              <a:tblPr/>
              <a:tblGrid>
                <a:gridCol w="21605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1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75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80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39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Immobile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6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anchor="ctr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Ris</a:t>
                      </a:r>
                      <a:r>
                        <a:rPr kumimoji="0" 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 da rivalutazione per assegnazione</a:t>
                      </a:r>
                    </a:p>
                  </a:txBody>
                  <a:tcPr anchor="ctr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120.000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735F8D3C-E340-D42B-3384-DFE203DAB8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https://www.francesco-derosa.it/</a:t>
            </a:r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D500E2CB-EFA4-E78A-CC3D-75EAABA98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8FD4AF-0EA0-43AC-83D9-8536965E3F4B}" type="slidenum">
              <a:rPr lang="it-IT" smtClean="0"/>
              <a:pPr>
                <a:defRPr/>
              </a:pPr>
              <a:t>43</a:t>
            </a:fld>
            <a:endParaRPr lang="it-IT" dirty="0"/>
          </a:p>
        </p:txBody>
      </p:sp>
      <p:graphicFrame>
        <p:nvGraphicFramePr>
          <p:cNvPr id="6" name="Group 278">
            <a:extLst>
              <a:ext uri="{FF2B5EF4-FFF2-40B4-BE49-F238E27FC236}">
                <a16:creationId xmlns:a16="http://schemas.microsoft.com/office/drawing/2014/main" id="{C436C4F6-F09C-009E-62B3-E86CC30720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1096025"/>
              </p:ext>
            </p:extLst>
          </p:nvPr>
        </p:nvGraphicFramePr>
        <p:xfrm>
          <a:off x="1175486" y="4863163"/>
          <a:ext cx="6911975" cy="504825"/>
        </p:xfrm>
        <a:graphic>
          <a:graphicData uri="http://schemas.openxmlformats.org/drawingml/2006/table">
            <a:tbl>
              <a:tblPr/>
              <a:tblGrid>
                <a:gridCol w="21605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1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75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80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39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Soci c/dividendi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6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anchor="ctr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Banca</a:t>
                      </a:r>
                    </a:p>
                  </a:txBody>
                  <a:tcPr anchor="ctr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30.000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" name="Group 278">
            <a:extLst>
              <a:ext uri="{FF2B5EF4-FFF2-40B4-BE49-F238E27FC236}">
                <a16:creationId xmlns:a16="http://schemas.microsoft.com/office/drawing/2014/main" id="{0E20E882-BA36-F612-8ABF-2BC05E42D7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4243151"/>
              </p:ext>
            </p:extLst>
          </p:nvPr>
        </p:nvGraphicFramePr>
        <p:xfrm>
          <a:off x="1175485" y="2823114"/>
          <a:ext cx="6911975" cy="1731660"/>
        </p:xfrm>
        <a:graphic>
          <a:graphicData uri="http://schemas.openxmlformats.org/drawingml/2006/table">
            <a:tbl>
              <a:tblPr/>
              <a:tblGrid>
                <a:gridCol w="21605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1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75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80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39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2996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Diversi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6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anchor="ctr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Soci d/dividendi</a:t>
                      </a:r>
                    </a:p>
                  </a:txBody>
                  <a:tcPr anchor="ctr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300.000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996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Riserva utili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it-IT" sz="16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180.000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66611307"/>
                  </a:ext>
                </a:extLst>
              </a:tr>
              <a:tr h="42996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it-IT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Ris</a:t>
                      </a:r>
                      <a:r>
                        <a:rPr kumimoji="0" 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 da rivalutazione per assegnazione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it-IT" sz="16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120.000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70509341"/>
                  </a:ext>
                </a:extLst>
              </a:tr>
            </a:tbl>
          </a:graphicData>
        </a:graphic>
      </p:graphicFrame>
      <p:graphicFrame>
        <p:nvGraphicFramePr>
          <p:cNvPr id="11" name="Group 278">
            <a:extLst>
              <a:ext uri="{FF2B5EF4-FFF2-40B4-BE49-F238E27FC236}">
                <a16:creationId xmlns:a16="http://schemas.microsoft.com/office/drawing/2014/main" id="{85E744DF-5581-C745-CC38-788C56747D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964429"/>
              </p:ext>
            </p:extLst>
          </p:nvPr>
        </p:nvGraphicFramePr>
        <p:xfrm>
          <a:off x="1175487" y="5635800"/>
          <a:ext cx="6911975" cy="504825"/>
        </p:xfrm>
        <a:graphic>
          <a:graphicData uri="http://schemas.openxmlformats.org/drawingml/2006/table">
            <a:tbl>
              <a:tblPr/>
              <a:tblGrid>
                <a:gridCol w="21605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1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75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80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39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Soci c/dividendi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6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anchor="ctr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Immobile</a:t>
                      </a:r>
                    </a:p>
                  </a:txBody>
                  <a:tcPr anchor="ctr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270.000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" name="Group 278">
            <a:extLst>
              <a:ext uri="{FF2B5EF4-FFF2-40B4-BE49-F238E27FC236}">
                <a16:creationId xmlns:a16="http://schemas.microsoft.com/office/drawing/2014/main" id="{5582C3BF-36CF-05C6-A6F8-2868604BE8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7271896"/>
              </p:ext>
            </p:extLst>
          </p:nvPr>
        </p:nvGraphicFramePr>
        <p:xfrm>
          <a:off x="1183139" y="1137312"/>
          <a:ext cx="6911975" cy="579120"/>
        </p:xfrm>
        <a:graphic>
          <a:graphicData uri="http://schemas.openxmlformats.org/drawingml/2006/table">
            <a:tbl>
              <a:tblPr/>
              <a:tblGrid>
                <a:gridCol w="21605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1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75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80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39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Fondo ammortamento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6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anchor="ctr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Immobile</a:t>
                      </a:r>
                    </a:p>
                  </a:txBody>
                  <a:tcPr anchor="ctr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150.000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5811885"/>
      </p:ext>
    </p:extLst>
  </p:cSld>
  <p:clrMapOvr>
    <a:masterClrMapping/>
  </p:clrMapOvr>
  <p:transition advTm="10000"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olo 1"/>
          <p:cNvSpPr txBox="1">
            <a:spLocks/>
          </p:cNvSpPr>
          <p:nvPr/>
        </p:nvSpPr>
        <p:spPr>
          <a:xfrm>
            <a:off x="395288" y="260350"/>
            <a:ext cx="8416925" cy="693738"/>
          </a:xfrm>
          <a:prstGeom prst="rect">
            <a:avLst/>
          </a:prstGeom>
          <a:solidFill>
            <a:schemeClr val="accent6"/>
          </a:solidFill>
        </p:spPr>
        <p:txBody>
          <a:bodyPr anchor="ctr">
            <a:normAutofit/>
          </a:bodyPr>
          <a:lstStyle/>
          <a:p>
            <a:pPr algn="ctr" defTabSz="457200">
              <a:defRPr/>
            </a:pPr>
            <a:r>
              <a:rPr lang="it-IT" sz="2400" b="1" dirty="0">
                <a:solidFill>
                  <a:schemeClr val="bg1"/>
                </a:solidFill>
              </a:rPr>
              <a:t>Contabilizzare l’assegnazione: 3° metodo</a:t>
            </a:r>
          </a:p>
        </p:txBody>
      </p:sp>
      <p:sp>
        <p:nvSpPr>
          <p:cNvPr id="35844" name="Text Box 5"/>
          <p:cNvSpPr txBox="1">
            <a:spLocks noChangeArrowheads="1"/>
          </p:cNvSpPr>
          <p:nvPr/>
        </p:nvSpPr>
        <p:spPr bwMode="auto">
          <a:xfrm>
            <a:off x="6784975" y="1341438"/>
            <a:ext cx="14589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it-IT" sz="1800"/>
          </a:p>
        </p:txBody>
      </p:sp>
      <p:sp>
        <p:nvSpPr>
          <p:cNvPr id="35845" name="Text Box 7"/>
          <p:cNvSpPr txBox="1">
            <a:spLocks noChangeArrowheads="1"/>
          </p:cNvSpPr>
          <p:nvPr/>
        </p:nvSpPr>
        <p:spPr bwMode="auto">
          <a:xfrm>
            <a:off x="1692275" y="3716338"/>
            <a:ext cx="19653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it-IT" sz="1800"/>
          </a:p>
        </p:txBody>
      </p:sp>
      <p:graphicFrame>
        <p:nvGraphicFramePr>
          <p:cNvPr id="56598" name="Group 278"/>
          <p:cNvGraphicFramePr>
            <a:graphicFrameLocks noGrp="1"/>
          </p:cNvGraphicFramePr>
          <p:nvPr/>
        </p:nvGraphicFramePr>
        <p:xfrm>
          <a:off x="1147762" y="1503363"/>
          <a:ext cx="6911975" cy="504825"/>
        </p:xfrm>
        <a:graphic>
          <a:graphicData uri="http://schemas.openxmlformats.org/drawingml/2006/table">
            <a:tbl>
              <a:tblPr/>
              <a:tblGrid>
                <a:gridCol w="21605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1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75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80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39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Riserva di utili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6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anchor="ctr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Soci c/dividendi</a:t>
                      </a:r>
                    </a:p>
                  </a:txBody>
                  <a:tcPr anchor="ctr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180.000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735F8D3C-E340-D42B-3384-DFE203DAB8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https://www.francesco-derosa.it/</a:t>
            </a:r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D500E2CB-EFA4-E78A-CC3D-75EAABA98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8FD4AF-0EA0-43AC-83D9-8536965E3F4B}" type="slidenum">
              <a:rPr lang="it-IT" smtClean="0"/>
              <a:pPr>
                <a:defRPr/>
              </a:pPr>
              <a:t>44</a:t>
            </a:fld>
            <a:endParaRPr lang="it-IT" dirty="0"/>
          </a:p>
        </p:txBody>
      </p:sp>
      <p:graphicFrame>
        <p:nvGraphicFramePr>
          <p:cNvPr id="6" name="Group 278">
            <a:extLst>
              <a:ext uri="{FF2B5EF4-FFF2-40B4-BE49-F238E27FC236}">
                <a16:creationId xmlns:a16="http://schemas.microsoft.com/office/drawing/2014/main" id="{C436C4F6-F09C-009E-62B3-E86CC30720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3255762"/>
              </p:ext>
            </p:extLst>
          </p:nvPr>
        </p:nvGraphicFramePr>
        <p:xfrm>
          <a:off x="1147762" y="2387950"/>
          <a:ext cx="6911975" cy="504825"/>
        </p:xfrm>
        <a:graphic>
          <a:graphicData uri="http://schemas.openxmlformats.org/drawingml/2006/table">
            <a:tbl>
              <a:tblPr/>
              <a:tblGrid>
                <a:gridCol w="21605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1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75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80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39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Soci c/dividendi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6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anchor="ctr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Banca</a:t>
                      </a:r>
                    </a:p>
                  </a:txBody>
                  <a:tcPr anchor="ctr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30.000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" name="Group 278">
            <a:extLst>
              <a:ext uri="{FF2B5EF4-FFF2-40B4-BE49-F238E27FC236}">
                <a16:creationId xmlns:a16="http://schemas.microsoft.com/office/drawing/2014/main" id="{0E20E882-BA36-F612-8ABF-2BC05E42D7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0989223"/>
              </p:ext>
            </p:extLst>
          </p:nvPr>
        </p:nvGraphicFramePr>
        <p:xfrm>
          <a:off x="1147762" y="3295156"/>
          <a:ext cx="6911975" cy="579120"/>
        </p:xfrm>
        <a:graphic>
          <a:graphicData uri="http://schemas.openxmlformats.org/drawingml/2006/table">
            <a:tbl>
              <a:tblPr/>
              <a:tblGrid>
                <a:gridCol w="21605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1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75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80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39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Fondo ammortamento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6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anchor="ctr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Immobile</a:t>
                      </a:r>
                    </a:p>
                  </a:txBody>
                  <a:tcPr anchor="ctr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150.000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" name="Group 278">
            <a:extLst>
              <a:ext uri="{FF2B5EF4-FFF2-40B4-BE49-F238E27FC236}">
                <a16:creationId xmlns:a16="http://schemas.microsoft.com/office/drawing/2014/main" id="{85E744DF-5581-C745-CC38-788C56747D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9529982"/>
              </p:ext>
            </p:extLst>
          </p:nvPr>
        </p:nvGraphicFramePr>
        <p:xfrm>
          <a:off x="1147762" y="4408838"/>
          <a:ext cx="6911975" cy="1514475"/>
        </p:xfrm>
        <a:graphic>
          <a:graphicData uri="http://schemas.openxmlformats.org/drawingml/2006/table">
            <a:tbl>
              <a:tblPr/>
              <a:tblGrid>
                <a:gridCol w="21605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1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75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80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39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Soci c/dividendi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6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anchor="ctr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Diversi</a:t>
                      </a:r>
                    </a:p>
                  </a:txBody>
                  <a:tcPr anchor="ctr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270.000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it-IT" sz="16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Immobile</a:t>
                      </a:r>
                    </a:p>
                  </a:txBody>
                  <a:tcPr anchor="ctr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150.000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7008082"/>
                  </a:ext>
                </a:extLst>
              </a:tr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it-IT" sz="16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Plusvalenza</a:t>
                      </a:r>
                    </a:p>
                  </a:txBody>
                  <a:tcPr anchor="ctr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120.000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685731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0206239"/>
      </p:ext>
    </p:extLst>
  </p:cSld>
  <p:clrMapOvr>
    <a:masterClrMapping/>
  </p:clrMapOvr>
  <p:transition advTm="10000"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olo 1"/>
          <p:cNvSpPr txBox="1">
            <a:spLocks/>
          </p:cNvSpPr>
          <p:nvPr/>
        </p:nvSpPr>
        <p:spPr>
          <a:xfrm>
            <a:off x="395288" y="260350"/>
            <a:ext cx="8416925" cy="693738"/>
          </a:xfrm>
          <a:prstGeom prst="rect">
            <a:avLst/>
          </a:prstGeom>
          <a:solidFill>
            <a:schemeClr val="accent6"/>
          </a:solidFill>
        </p:spPr>
        <p:txBody>
          <a:bodyPr anchor="ctr">
            <a:normAutofit/>
          </a:bodyPr>
          <a:lstStyle/>
          <a:p>
            <a:pPr algn="ctr" defTabSz="457200">
              <a:defRPr/>
            </a:pPr>
            <a:r>
              <a:rPr lang="it-IT" sz="2400" b="1">
                <a:solidFill>
                  <a:schemeClr val="bg1"/>
                </a:solidFill>
              </a:rPr>
              <a:t>La plusvalenza da assegnazione</a:t>
            </a:r>
          </a:p>
        </p:txBody>
      </p:sp>
      <p:sp>
        <p:nvSpPr>
          <p:cNvPr id="37892" name="Text Box 5"/>
          <p:cNvSpPr txBox="1">
            <a:spLocks noChangeArrowheads="1"/>
          </p:cNvSpPr>
          <p:nvPr/>
        </p:nvSpPr>
        <p:spPr bwMode="auto">
          <a:xfrm>
            <a:off x="6784975" y="1341438"/>
            <a:ext cx="14589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it-IT" sz="1800"/>
          </a:p>
        </p:txBody>
      </p:sp>
      <p:sp>
        <p:nvSpPr>
          <p:cNvPr id="37893" name="Text Box 7"/>
          <p:cNvSpPr txBox="1">
            <a:spLocks noChangeArrowheads="1"/>
          </p:cNvSpPr>
          <p:nvPr/>
        </p:nvSpPr>
        <p:spPr bwMode="auto">
          <a:xfrm>
            <a:off x="1692275" y="3716338"/>
            <a:ext cx="19653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it-IT" sz="1800"/>
          </a:p>
        </p:txBody>
      </p:sp>
      <p:sp>
        <p:nvSpPr>
          <p:cNvPr id="37926" name="Line 84"/>
          <p:cNvSpPr>
            <a:spLocks noChangeShapeType="1"/>
          </p:cNvSpPr>
          <p:nvPr/>
        </p:nvSpPr>
        <p:spPr bwMode="auto">
          <a:xfrm>
            <a:off x="5651500" y="3068638"/>
            <a:ext cx="0" cy="2889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37927" name="Text Box 85"/>
          <p:cNvSpPr txBox="1">
            <a:spLocks noChangeArrowheads="1"/>
          </p:cNvSpPr>
          <p:nvPr/>
        </p:nvSpPr>
        <p:spPr bwMode="auto">
          <a:xfrm>
            <a:off x="888456" y="3207207"/>
            <a:ext cx="7355427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buSzPct val="90000"/>
              <a:buFont typeface="Wingdings" pitchFamily="2" charset="2"/>
              <a:buChar char="Ø"/>
            </a:pPr>
            <a:r>
              <a:rPr lang="it-IT" dirty="0">
                <a:latin typeface="+mj-lt"/>
              </a:rPr>
              <a:t> la plusvalenza non concorre, in quanto tale, alla formazione della base imponibile (perché il valore fiscale di assegnazione non è influenzato dall’importo della plusvalenza iscritta, che si ricollega invece al valore civilistico di assegnazione);</a:t>
            </a:r>
          </a:p>
          <a:p>
            <a:pPr algn="just">
              <a:buSzPct val="90000"/>
              <a:buFont typeface="Wingdings" pitchFamily="2" charset="2"/>
              <a:buChar char="Ø"/>
            </a:pPr>
            <a:endParaRPr lang="it-IT" dirty="0">
              <a:latin typeface="+mj-lt"/>
            </a:endParaRPr>
          </a:p>
          <a:p>
            <a:pPr algn="just">
              <a:buSzPct val="90000"/>
              <a:buFont typeface="Wingdings" pitchFamily="2" charset="2"/>
              <a:buChar char="Ø"/>
            </a:pPr>
            <a:r>
              <a:rPr lang="it-IT" dirty="0">
                <a:latin typeface="+mj-lt"/>
              </a:rPr>
              <a:t> confluisce in una riserva che, al momento della distribuzione, sconterà il </a:t>
            </a:r>
            <a:r>
              <a:rPr lang="it-IT" b="1" dirty="0">
                <a:latin typeface="+mj-lt"/>
              </a:rPr>
              <a:t>trattamento ordinario</a:t>
            </a:r>
            <a:r>
              <a:rPr lang="it-IT" dirty="0">
                <a:latin typeface="+mj-lt"/>
              </a:rPr>
              <a:t>; questo è logico, perché l’iscrizione della plusvalenza presuppone l’annullamento di una riserva di utili che sarebbe stata imponibile in capo al socio per il suo valore contabile.</a:t>
            </a:r>
          </a:p>
        </p:txBody>
      </p:sp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9A277EA9-0EB6-03FB-C839-03FC909B83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https://www.francesco-derosa.it/</a:t>
            </a:r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12B1F73E-8F9D-70CE-34EF-FEC8925E29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8FD4AF-0EA0-43AC-83D9-8536965E3F4B}" type="slidenum">
              <a:rPr lang="it-IT" smtClean="0"/>
              <a:pPr>
                <a:defRPr/>
              </a:pPr>
              <a:t>45</a:t>
            </a:fld>
            <a:endParaRPr lang="it-IT" dirty="0"/>
          </a:p>
        </p:txBody>
      </p:sp>
      <p:graphicFrame>
        <p:nvGraphicFramePr>
          <p:cNvPr id="4" name="Group 278">
            <a:extLst>
              <a:ext uri="{FF2B5EF4-FFF2-40B4-BE49-F238E27FC236}">
                <a16:creationId xmlns:a16="http://schemas.microsoft.com/office/drawing/2014/main" id="{B2B09EE0-5DDC-7AF2-58E8-8ECF871240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6843183"/>
              </p:ext>
            </p:extLst>
          </p:nvPr>
        </p:nvGraphicFramePr>
        <p:xfrm>
          <a:off x="979019" y="1194594"/>
          <a:ext cx="6911975" cy="1514475"/>
        </p:xfrm>
        <a:graphic>
          <a:graphicData uri="http://schemas.openxmlformats.org/drawingml/2006/table">
            <a:tbl>
              <a:tblPr/>
              <a:tblGrid>
                <a:gridCol w="21605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1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75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80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39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Soci c/dividendi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6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anchor="ctr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Diversi</a:t>
                      </a:r>
                    </a:p>
                  </a:txBody>
                  <a:tcPr anchor="ctr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270.000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it-IT" sz="16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Immobile</a:t>
                      </a:r>
                    </a:p>
                  </a:txBody>
                  <a:tcPr anchor="ctr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150.000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7008082"/>
                  </a:ext>
                </a:extLst>
              </a:tr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it-IT" sz="16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Plusvalenza</a:t>
                      </a:r>
                    </a:p>
                  </a:txBody>
                  <a:tcPr anchor="ctr" horzOverflow="overflow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120.000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it-IT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68573185"/>
                  </a:ext>
                </a:extLst>
              </a:tr>
            </a:tbl>
          </a:graphicData>
        </a:graphic>
      </p:graphicFrame>
    </p:spTree>
  </p:cSld>
  <p:clrMapOvr>
    <a:masterClrMapping/>
  </p:clrMapOvr>
  <p:transition advTm="10000"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olo 1"/>
          <p:cNvSpPr txBox="1">
            <a:spLocks/>
          </p:cNvSpPr>
          <p:nvPr/>
        </p:nvSpPr>
        <p:spPr>
          <a:xfrm>
            <a:off x="395288" y="260350"/>
            <a:ext cx="8416925" cy="693738"/>
          </a:xfrm>
          <a:prstGeom prst="rect">
            <a:avLst/>
          </a:prstGeom>
          <a:solidFill>
            <a:schemeClr val="accent6"/>
          </a:solidFill>
        </p:spPr>
        <p:txBody>
          <a:bodyPr anchor="ctr">
            <a:normAutofit/>
          </a:bodyPr>
          <a:lstStyle/>
          <a:p>
            <a:pPr algn="ctr" defTabSz="457200">
              <a:defRPr/>
            </a:pPr>
            <a:r>
              <a:rPr lang="it-IT" sz="2400" b="1" dirty="0">
                <a:solidFill>
                  <a:schemeClr val="bg1"/>
                </a:solidFill>
              </a:rPr>
              <a:t>Minusvalenza da assegnazione</a:t>
            </a:r>
          </a:p>
        </p:txBody>
      </p:sp>
      <p:sp>
        <p:nvSpPr>
          <p:cNvPr id="35844" name="Text Box 5"/>
          <p:cNvSpPr txBox="1">
            <a:spLocks noChangeArrowheads="1"/>
          </p:cNvSpPr>
          <p:nvPr/>
        </p:nvSpPr>
        <p:spPr bwMode="auto">
          <a:xfrm>
            <a:off x="6784975" y="1341438"/>
            <a:ext cx="14589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it-IT" sz="1800"/>
          </a:p>
        </p:txBody>
      </p:sp>
      <p:sp>
        <p:nvSpPr>
          <p:cNvPr id="35845" name="Text Box 7"/>
          <p:cNvSpPr txBox="1">
            <a:spLocks noChangeArrowheads="1"/>
          </p:cNvSpPr>
          <p:nvPr/>
        </p:nvSpPr>
        <p:spPr bwMode="auto">
          <a:xfrm>
            <a:off x="1692275" y="3716338"/>
            <a:ext cx="19653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it-IT" sz="1800"/>
          </a:p>
        </p:txBody>
      </p:sp>
      <p:graphicFrame>
        <p:nvGraphicFramePr>
          <p:cNvPr id="56434" name="Group 1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4489360"/>
              </p:ext>
            </p:extLst>
          </p:nvPr>
        </p:nvGraphicFramePr>
        <p:xfrm>
          <a:off x="1176052" y="1151077"/>
          <a:ext cx="6719888" cy="2638096"/>
        </p:xfrm>
        <a:graphic>
          <a:graphicData uri="http://schemas.openxmlformats.org/drawingml/2006/table">
            <a:tbl>
              <a:tblPr/>
              <a:tblGrid>
                <a:gridCol w="18514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084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225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73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08064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Attivo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Passivo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806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Immobile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300.000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Capitale sociale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100.000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806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Rimanenze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50.000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Riserva di utili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300.000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373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Crediti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200.000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Fondo ammortamento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150.000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89319525"/>
                  </a:ext>
                </a:extLst>
              </a:tr>
              <a:tr h="40806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Banca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100.000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Debiti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100.000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17652820"/>
                  </a:ext>
                </a:extLst>
              </a:tr>
              <a:tr h="3392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TOTALE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650.000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TOTALE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charset="0"/>
                        </a:rPr>
                        <a:t>650.000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373775"/>
                  </a:ext>
                </a:extLst>
              </a:tr>
            </a:tbl>
          </a:graphicData>
        </a:graphic>
      </p:graphicFrame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735F8D3C-E340-D42B-3384-DFE203DAB8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dirty="0"/>
              <a:t>https://www.francesco-derosa.it/</a:t>
            </a:r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D500E2CB-EFA4-E78A-CC3D-75EAABA98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8FD4AF-0EA0-43AC-83D9-8536965E3F4B}" type="slidenum">
              <a:rPr lang="it-IT" smtClean="0"/>
              <a:pPr>
                <a:defRPr/>
              </a:pPr>
              <a:t>46</a:t>
            </a:fld>
            <a:endParaRPr lang="it-IT" dirty="0"/>
          </a:p>
        </p:txBody>
      </p:sp>
      <p:graphicFrame>
        <p:nvGraphicFramePr>
          <p:cNvPr id="4" name="Tabella 4">
            <a:extLst>
              <a:ext uri="{FF2B5EF4-FFF2-40B4-BE49-F238E27FC236}">
                <a16:creationId xmlns:a16="http://schemas.microsoft.com/office/drawing/2014/main" id="{C81DA28D-06F9-D155-7A7F-2FE58B7170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5729049"/>
              </p:ext>
            </p:extLst>
          </p:nvPr>
        </p:nvGraphicFramePr>
        <p:xfrm>
          <a:off x="1521911" y="3990610"/>
          <a:ext cx="6100178" cy="775623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3050089">
                  <a:extLst>
                    <a:ext uri="{9D8B030D-6E8A-4147-A177-3AD203B41FA5}">
                      <a16:colId xmlns:a16="http://schemas.microsoft.com/office/drawing/2014/main" val="4001662613"/>
                    </a:ext>
                  </a:extLst>
                </a:gridCol>
                <a:gridCol w="3050089">
                  <a:extLst>
                    <a:ext uri="{9D8B030D-6E8A-4147-A177-3AD203B41FA5}">
                      <a16:colId xmlns:a16="http://schemas.microsoft.com/office/drawing/2014/main" val="639565854"/>
                    </a:ext>
                  </a:extLst>
                </a:gridCol>
              </a:tblGrid>
              <a:tr h="379383">
                <a:tc gridSpan="2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Valore di assegnazione dell’immobile </a:t>
                      </a:r>
                      <a:r>
                        <a:rPr kumimoji="0" lang="it-IT" sz="20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90.000</a:t>
                      </a:r>
                      <a:endParaRPr kumimoji="0" lang="it-IT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6731997"/>
                  </a:ext>
                </a:extLst>
              </a:tr>
              <a:tr h="379383">
                <a:tc>
                  <a:txBody>
                    <a:bodyPr/>
                    <a:lstStyle/>
                    <a:p>
                      <a:pPr algn="ctr"/>
                      <a:r>
                        <a:rPr lang="it-IT" sz="1800" dirty="0">
                          <a:latin typeface="+mj-lt"/>
                        </a:rPr>
                        <a:t>Socio A 90% </a:t>
                      </a:r>
                      <a:r>
                        <a:rPr lang="it-IT" sz="1600" dirty="0">
                          <a:latin typeface="+mj-lt"/>
                        </a:rPr>
                        <a:t>(immobile)</a:t>
                      </a: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>
                          <a:latin typeface="+mj-lt"/>
                        </a:rPr>
                        <a:t>Socio B 10% </a:t>
                      </a:r>
                      <a:r>
                        <a:rPr lang="it-IT" sz="1600" dirty="0">
                          <a:latin typeface="+mj-lt"/>
                        </a:rPr>
                        <a:t>(denaro)</a:t>
                      </a: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9317999"/>
                  </a:ext>
                </a:extLst>
              </a:tr>
            </a:tbl>
          </a:graphicData>
        </a:graphic>
      </p:graphicFrame>
      <p:sp>
        <p:nvSpPr>
          <p:cNvPr id="5" name="CasellaDiTesto 4">
            <a:extLst>
              <a:ext uri="{FF2B5EF4-FFF2-40B4-BE49-F238E27FC236}">
                <a16:creationId xmlns:a16="http://schemas.microsoft.com/office/drawing/2014/main" id="{0A2A4E83-81FD-1940-057D-0C18CB92CAB3}"/>
              </a:ext>
            </a:extLst>
          </p:cNvPr>
          <p:cNvSpPr txBox="1"/>
          <p:nvPr/>
        </p:nvSpPr>
        <p:spPr>
          <a:xfrm>
            <a:off x="379493" y="4912944"/>
            <a:ext cx="81200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>
                <a:latin typeface="+mj-lt"/>
              </a:rPr>
              <a:t>Nella normalità dei casi, la minusvalenza non dovrebbe esserci perché il bene si sarebbe dovuto già svalutare per </a:t>
            </a:r>
            <a:r>
              <a:rPr lang="it-IT" b="1" dirty="0">
                <a:latin typeface="+mj-lt"/>
              </a:rPr>
              <a:t>perdita durevole di valore </a:t>
            </a:r>
            <a:r>
              <a:rPr lang="it-IT" dirty="0">
                <a:latin typeface="+mj-lt"/>
              </a:rPr>
              <a:t>(a meno che la perdita diventi irrecuperabile proprio a causa dell’assegnazione).</a:t>
            </a:r>
          </a:p>
        </p:txBody>
      </p:sp>
    </p:spTree>
    <p:extLst>
      <p:ext uri="{BB962C8B-B14F-4D97-AF65-F5344CB8AC3E}">
        <p14:creationId xmlns:p14="http://schemas.microsoft.com/office/powerpoint/2010/main" val="343635613"/>
      </p:ext>
    </p:extLst>
  </p:cSld>
  <p:clrMapOvr>
    <a:masterClrMapping/>
  </p:clrMapOvr>
  <p:transition advTm="1000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olo 1"/>
          <p:cNvSpPr txBox="1">
            <a:spLocks/>
          </p:cNvSpPr>
          <p:nvPr/>
        </p:nvSpPr>
        <p:spPr>
          <a:xfrm>
            <a:off x="395288" y="260350"/>
            <a:ext cx="8416925" cy="693738"/>
          </a:xfrm>
          <a:prstGeom prst="rect">
            <a:avLst/>
          </a:prstGeom>
          <a:solidFill>
            <a:schemeClr val="accent6"/>
          </a:solidFill>
        </p:spPr>
        <p:txBody>
          <a:bodyPr anchor="ctr">
            <a:normAutofit/>
          </a:bodyPr>
          <a:lstStyle/>
          <a:p>
            <a:pPr algn="ctr" defTabSz="457200">
              <a:defRPr/>
            </a:pPr>
            <a:r>
              <a:rPr lang="it-IT" sz="2400" b="1">
                <a:solidFill>
                  <a:schemeClr val="bg1"/>
                </a:solidFill>
              </a:rPr>
              <a:t>Il perfezionamento dell’assegnazione agevolata</a:t>
            </a:r>
          </a:p>
        </p:txBody>
      </p:sp>
      <p:sp>
        <p:nvSpPr>
          <p:cNvPr id="38916" name="Text Box 5"/>
          <p:cNvSpPr txBox="1">
            <a:spLocks noChangeArrowheads="1"/>
          </p:cNvSpPr>
          <p:nvPr/>
        </p:nvSpPr>
        <p:spPr bwMode="auto">
          <a:xfrm>
            <a:off x="6784975" y="1341438"/>
            <a:ext cx="14589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it-IT" sz="1800"/>
          </a:p>
        </p:txBody>
      </p:sp>
      <p:sp>
        <p:nvSpPr>
          <p:cNvPr id="38917" name="Text Box 7"/>
          <p:cNvSpPr txBox="1">
            <a:spLocks noChangeArrowheads="1"/>
          </p:cNvSpPr>
          <p:nvPr/>
        </p:nvSpPr>
        <p:spPr bwMode="auto">
          <a:xfrm>
            <a:off x="1692275" y="3716338"/>
            <a:ext cx="19653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it-IT" sz="1800"/>
          </a:p>
        </p:txBody>
      </p:sp>
      <p:sp>
        <p:nvSpPr>
          <p:cNvPr id="38918" name="Text Box 45"/>
          <p:cNvSpPr txBox="1">
            <a:spLocks noChangeArrowheads="1"/>
          </p:cNvSpPr>
          <p:nvPr/>
        </p:nvSpPr>
        <p:spPr bwMode="auto">
          <a:xfrm>
            <a:off x="447675" y="1263650"/>
            <a:ext cx="83105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/>
              <a:t>Non è collegato al tempestivo versamento (della prima rata) dell’imposta</a:t>
            </a:r>
          </a:p>
        </p:txBody>
      </p:sp>
      <p:sp>
        <p:nvSpPr>
          <p:cNvPr id="38919" name="Rectangle 46"/>
          <p:cNvSpPr>
            <a:spLocks noChangeArrowheads="1"/>
          </p:cNvSpPr>
          <p:nvPr/>
        </p:nvSpPr>
        <p:spPr bwMode="auto">
          <a:xfrm>
            <a:off x="395288" y="1196975"/>
            <a:ext cx="8424862" cy="576263"/>
          </a:xfrm>
          <a:prstGeom prst="rect">
            <a:avLst/>
          </a:prstGeom>
          <a:solidFill>
            <a:srgbClr val="FC3312">
              <a:alpha val="14117"/>
            </a:srgbClr>
          </a:solidFill>
          <a:ln w="222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8920" name="Text Box 47"/>
          <p:cNvSpPr txBox="1">
            <a:spLocks noChangeArrowheads="1"/>
          </p:cNvSpPr>
          <p:nvPr/>
        </p:nvSpPr>
        <p:spPr bwMode="auto">
          <a:xfrm>
            <a:off x="395288" y="2198688"/>
            <a:ext cx="71437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/>
              <a:t>Dipende dalla corretta indicazione in dichiarazione dei redditi</a:t>
            </a:r>
          </a:p>
        </p:txBody>
      </p:sp>
      <p:sp>
        <p:nvSpPr>
          <p:cNvPr id="38921" name="Rectangle 48"/>
          <p:cNvSpPr>
            <a:spLocks noChangeArrowheads="1"/>
          </p:cNvSpPr>
          <p:nvPr/>
        </p:nvSpPr>
        <p:spPr bwMode="auto">
          <a:xfrm>
            <a:off x="395288" y="2133600"/>
            <a:ext cx="7129462" cy="503238"/>
          </a:xfrm>
          <a:prstGeom prst="rect">
            <a:avLst/>
          </a:prstGeom>
          <a:solidFill>
            <a:schemeClr val="accent1">
              <a:alpha val="14902"/>
            </a:schemeClr>
          </a:solidFill>
          <a:ln w="222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8922" name="Line 49"/>
          <p:cNvSpPr>
            <a:spLocks noChangeShapeType="1"/>
          </p:cNvSpPr>
          <p:nvPr/>
        </p:nvSpPr>
        <p:spPr bwMode="auto">
          <a:xfrm>
            <a:off x="1979613" y="2708275"/>
            <a:ext cx="0" cy="50482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38923" name="Text Box 51"/>
          <p:cNvSpPr txBox="1">
            <a:spLocks noChangeArrowheads="1"/>
          </p:cNvSpPr>
          <p:nvPr/>
        </p:nvSpPr>
        <p:spPr bwMode="auto">
          <a:xfrm>
            <a:off x="395288" y="3351213"/>
            <a:ext cx="4608512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/>
              <a:t>È una manifestazione di volontà, quindi si può sanare entro novanta giorni dal termine della presentazione</a:t>
            </a:r>
          </a:p>
        </p:txBody>
      </p:sp>
      <p:sp>
        <p:nvSpPr>
          <p:cNvPr id="38924" name="Line 52"/>
          <p:cNvSpPr>
            <a:spLocks noChangeShapeType="1"/>
          </p:cNvSpPr>
          <p:nvPr/>
        </p:nvSpPr>
        <p:spPr bwMode="auto">
          <a:xfrm>
            <a:off x="6659563" y="2708275"/>
            <a:ext cx="0" cy="50482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38925" name="Text Box 54"/>
          <p:cNvSpPr txBox="1">
            <a:spLocks noChangeArrowheads="1"/>
          </p:cNvSpPr>
          <p:nvPr/>
        </p:nvSpPr>
        <p:spPr bwMode="auto">
          <a:xfrm>
            <a:off x="5219700" y="3351213"/>
            <a:ext cx="3600450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/>
              <a:t>Se il modello dichiarativo non permette l’indicazione in dichiarazione del redditi, si può avere il perfezionamento attraverso comportamento concludente (</a:t>
            </a:r>
            <a:r>
              <a:rPr lang="it-IT" sz="1600"/>
              <a:t>risoluzione 54/E del 2 maggio 2017</a:t>
            </a:r>
            <a:r>
              <a:rPr lang="it-IT"/>
              <a:t>)</a:t>
            </a:r>
          </a:p>
        </p:txBody>
      </p:sp>
      <p:sp>
        <p:nvSpPr>
          <p:cNvPr id="38926" name="Rectangle 55"/>
          <p:cNvSpPr>
            <a:spLocks noChangeArrowheads="1"/>
          </p:cNvSpPr>
          <p:nvPr/>
        </p:nvSpPr>
        <p:spPr bwMode="auto">
          <a:xfrm>
            <a:off x="323850" y="3357563"/>
            <a:ext cx="4679950" cy="1079500"/>
          </a:xfrm>
          <a:prstGeom prst="rect">
            <a:avLst/>
          </a:prstGeom>
          <a:solidFill>
            <a:srgbClr val="FF9900">
              <a:alpha val="14902"/>
            </a:srgbClr>
          </a:solidFill>
          <a:ln w="222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8927" name="Rectangle 56"/>
          <p:cNvSpPr>
            <a:spLocks noChangeArrowheads="1"/>
          </p:cNvSpPr>
          <p:nvPr/>
        </p:nvSpPr>
        <p:spPr bwMode="auto">
          <a:xfrm>
            <a:off x="5219700" y="3357563"/>
            <a:ext cx="3673475" cy="2376487"/>
          </a:xfrm>
          <a:prstGeom prst="rect">
            <a:avLst/>
          </a:prstGeom>
          <a:solidFill>
            <a:srgbClr val="FF9900">
              <a:alpha val="14902"/>
            </a:srgbClr>
          </a:solidFill>
          <a:ln w="222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8928" name="Text Box 57"/>
          <p:cNvSpPr txBox="1">
            <a:spLocks noChangeArrowheads="1"/>
          </p:cNvSpPr>
          <p:nvPr/>
        </p:nvSpPr>
        <p:spPr bwMode="auto">
          <a:xfrm>
            <a:off x="592138" y="5084763"/>
            <a:ext cx="36195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600" b="1" i="1"/>
              <a:t>Questo vale per chi deve utilizzare il modello 2016 (anno 2015)</a:t>
            </a:r>
          </a:p>
        </p:txBody>
      </p:sp>
      <p:sp>
        <p:nvSpPr>
          <p:cNvPr id="38929" name="Oval 58"/>
          <p:cNvSpPr>
            <a:spLocks noChangeArrowheads="1"/>
          </p:cNvSpPr>
          <p:nvPr/>
        </p:nvSpPr>
        <p:spPr bwMode="auto">
          <a:xfrm>
            <a:off x="395288" y="4797425"/>
            <a:ext cx="4105275" cy="1152525"/>
          </a:xfrm>
          <a:prstGeom prst="ellipse">
            <a:avLst/>
          </a:prstGeom>
          <a:solidFill>
            <a:srgbClr val="FF00FF">
              <a:alpha val="14902"/>
            </a:srgbClr>
          </a:solidFill>
          <a:ln w="222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8930" name="Line 59"/>
          <p:cNvSpPr>
            <a:spLocks noChangeShapeType="1"/>
          </p:cNvSpPr>
          <p:nvPr/>
        </p:nvSpPr>
        <p:spPr bwMode="auto">
          <a:xfrm flipH="1">
            <a:off x="4500563" y="4797425"/>
            <a:ext cx="503237" cy="287338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0F72198B-2CFA-4513-21E7-BE7185138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https://www.francesco-derosa.it/</a:t>
            </a:r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CD19F936-BA7C-A2DD-F9A2-CF21BA6264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8FD4AF-0EA0-43AC-83D9-8536965E3F4B}" type="slidenum">
              <a:rPr lang="it-IT" smtClean="0"/>
              <a:pPr>
                <a:defRPr/>
              </a:pPr>
              <a:t>5</a:t>
            </a:fld>
            <a:endParaRPr lang="it-IT" dirty="0"/>
          </a:p>
        </p:txBody>
      </p:sp>
    </p:spTree>
  </p:cSld>
  <p:clrMapOvr>
    <a:masterClrMapping/>
  </p:clrMapOvr>
  <p:transition advTm="1000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7F71BF19-9EED-340E-09E9-964BDFD3FD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https://www.francesco-derosa.it/</a:t>
            </a:r>
            <a:endParaRPr lang="it-IT" dirty="0"/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9FDC6ABC-7D27-44EE-FA6B-039B2634A9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8FD4AF-0EA0-43AC-83D9-8536965E3F4B}" type="slidenum">
              <a:rPr lang="it-IT" smtClean="0"/>
              <a:pPr>
                <a:defRPr/>
              </a:pPr>
              <a:t>6</a:t>
            </a:fld>
            <a:endParaRPr lang="it-IT" dirty="0"/>
          </a:p>
        </p:txBody>
      </p:sp>
      <p:sp>
        <p:nvSpPr>
          <p:cNvPr id="4" name="Titolo 1">
            <a:extLst>
              <a:ext uri="{FF2B5EF4-FFF2-40B4-BE49-F238E27FC236}">
                <a16:creationId xmlns:a16="http://schemas.microsoft.com/office/drawing/2014/main" id="{7FDDC650-A9B2-F8A2-C83A-F4A34FAF612F}"/>
              </a:ext>
            </a:extLst>
          </p:cNvPr>
          <p:cNvSpPr txBox="1">
            <a:spLocks/>
          </p:cNvSpPr>
          <p:nvPr/>
        </p:nvSpPr>
        <p:spPr>
          <a:xfrm>
            <a:off x="395288" y="260350"/>
            <a:ext cx="8416925" cy="693738"/>
          </a:xfrm>
          <a:prstGeom prst="rect">
            <a:avLst/>
          </a:prstGeom>
          <a:solidFill>
            <a:schemeClr val="accent6"/>
          </a:solidFill>
        </p:spPr>
        <p:txBody>
          <a:bodyPr anchor="ctr">
            <a:normAutofit/>
          </a:bodyPr>
          <a:lstStyle/>
          <a:p>
            <a:pPr algn="ctr" defTabSz="457200">
              <a:defRPr/>
            </a:pPr>
            <a:r>
              <a:rPr lang="it-IT" sz="2400" b="1" dirty="0">
                <a:solidFill>
                  <a:schemeClr val="bg1"/>
                </a:solidFill>
              </a:rPr>
              <a:t>I Soggetti</a:t>
            </a:r>
          </a:p>
        </p:txBody>
      </p:sp>
      <p:graphicFrame>
        <p:nvGraphicFramePr>
          <p:cNvPr id="5" name="Tabella 4">
            <a:extLst>
              <a:ext uri="{FF2B5EF4-FFF2-40B4-BE49-F238E27FC236}">
                <a16:creationId xmlns:a16="http://schemas.microsoft.com/office/drawing/2014/main" id="{3AF04C21-779A-6139-4B08-08A84AAF0E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4900249"/>
              </p:ext>
            </p:extLst>
          </p:nvPr>
        </p:nvGraphicFramePr>
        <p:xfrm>
          <a:off x="683568" y="1484784"/>
          <a:ext cx="7316390" cy="1990903"/>
        </p:xfrm>
        <a:graphic>
          <a:graphicData uri="http://schemas.openxmlformats.org/drawingml/2006/table">
            <a:tbl>
              <a:tblPr bandCol="1">
                <a:tableStyleId>{00A15C55-8517-42AA-B614-E9B94910E393}</a:tableStyleId>
              </a:tblPr>
              <a:tblGrid>
                <a:gridCol w="3888432">
                  <a:extLst>
                    <a:ext uri="{9D8B030D-6E8A-4147-A177-3AD203B41FA5}">
                      <a16:colId xmlns:a16="http://schemas.microsoft.com/office/drawing/2014/main" val="1430464366"/>
                    </a:ext>
                  </a:extLst>
                </a:gridCol>
                <a:gridCol w="3427958">
                  <a:extLst>
                    <a:ext uri="{9D8B030D-6E8A-4147-A177-3AD203B41FA5}">
                      <a16:colId xmlns:a16="http://schemas.microsoft.com/office/drawing/2014/main" val="165815009"/>
                    </a:ext>
                  </a:extLst>
                </a:gridCol>
              </a:tblGrid>
              <a:tr h="436423">
                <a:tc>
                  <a:txBody>
                    <a:bodyPr/>
                    <a:lstStyle/>
                    <a:p>
                      <a:pPr algn="ctr"/>
                      <a:r>
                        <a:rPr lang="it-IT" sz="1800" b="1" dirty="0">
                          <a:latin typeface="Bookman Old Style" panose="02050604050505020204" pitchFamily="18" charset="0"/>
                        </a:rPr>
                        <a:t>Sì</a:t>
                      </a:r>
                    </a:p>
                  </a:txBody>
                  <a:tcPr anchor="ctr">
                    <a:solidFill>
                      <a:srgbClr val="65BB6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1" dirty="0">
                          <a:latin typeface="Bookman Old Style" panose="02050604050505020204" pitchFamily="18" charset="0"/>
                        </a:rPr>
                        <a:t>No </a:t>
                      </a:r>
                    </a:p>
                  </a:txBody>
                  <a:tcPr anchor="ctr">
                    <a:solidFill>
                      <a:srgbClr val="B76C5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211949"/>
                  </a:ext>
                </a:extLst>
              </a:tr>
              <a:tr h="968501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it-IT" sz="1600" dirty="0">
                          <a:latin typeface="Bookman Old Style" panose="02050604050505020204" pitchFamily="18" charset="0"/>
                        </a:rPr>
                        <a:t>Società in nome collettivo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it-IT" sz="1600" dirty="0">
                          <a:latin typeface="Bookman Old Style" panose="02050604050505020204" pitchFamily="18" charset="0"/>
                        </a:rPr>
                        <a:t>Società in accomandita semplice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it-IT" sz="1600" dirty="0">
                          <a:latin typeface="Bookman Old Style" panose="02050604050505020204" pitchFamily="18" charset="0"/>
                        </a:rPr>
                        <a:t>Società a responsabilità limitata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it-IT" sz="1600" dirty="0">
                          <a:latin typeface="Bookman Old Style" panose="02050604050505020204" pitchFamily="18" charset="0"/>
                        </a:rPr>
                        <a:t>Società per azioni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it-IT" sz="1600" dirty="0">
                          <a:latin typeface="Bookman Old Style" panose="02050604050505020204" pitchFamily="18" charset="0"/>
                        </a:rPr>
                        <a:t>Società in accomandita per azioni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Bookman Old Style" panose="02050604050505020204" pitchFamily="18" charset="0"/>
                        <a:buChar char="×"/>
                      </a:pPr>
                      <a:r>
                        <a:rPr lang="it-IT" sz="1600" dirty="0">
                          <a:latin typeface="Bookman Old Style" panose="02050604050505020204" pitchFamily="18" charset="0"/>
                        </a:rPr>
                        <a:t>Società cooperative</a:t>
                      </a:r>
                    </a:p>
                    <a:p>
                      <a:pPr marL="285750" indent="-285750">
                        <a:buFont typeface="Bookman Old Style" panose="02050604050505020204" pitchFamily="18" charset="0"/>
                        <a:buChar char="×"/>
                      </a:pPr>
                      <a:r>
                        <a:rPr lang="it-IT" sz="1600" dirty="0">
                          <a:latin typeface="Bookman Old Style" panose="02050604050505020204" pitchFamily="18" charset="0"/>
                        </a:rPr>
                        <a:t>Società consortili</a:t>
                      </a:r>
                    </a:p>
                    <a:p>
                      <a:pPr marL="285750" indent="-285750">
                        <a:buFont typeface="Bookman Old Style" panose="02050604050505020204" pitchFamily="18" charset="0"/>
                        <a:buChar char="×"/>
                      </a:pPr>
                      <a:r>
                        <a:rPr lang="it-IT" sz="1600" dirty="0">
                          <a:latin typeface="Bookman Old Style" panose="02050604050505020204" pitchFamily="18" charset="0"/>
                        </a:rPr>
                        <a:t>Enti commerciali</a:t>
                      </a:r>
                    </a:p>
                    <a:p>
                      <a:pPr marL="285750" indent="-285750">
                        <a:buFont typeface="Bookman Old Style" panose="02050604050505020204" pitchFamily="18" charset="0"/>
                        <a:buChar char="×"/>
                      </a:pPr>
                      <a:r>
                        <a:rPr lang="it-IT" sz="1600" dirty="0">
                          <a:latin typeface="Bookman Old Style" panose="02050604050505020204" pitchFamily="18" charset="0"/>
                        </a:rPr>
                        <a:t>Enti non commerciali</a:t>
                      </a:r>
                    </a:p>
                    <a:p>
                      <a:pPr marL="285750" indent="-285750">
                        <a:buFont typeface="Bookman Old Style" panose="02050604050505020204" pitchFamily="18" charset="0"/>
                        <a:buChar char="×"/>
                      </a:pPr>
                      <a:r>
                        <a:rPr lang="it-IT" sz="1600" dirty="0">
                          <a:latin typeface="Bookman Old Style" panose="02050604050505020204" pitchFamily="18" charset="0"/>
                        </a:rPr>
                        <a:t>Stabili organizzazioni di società non residenti</a:t>
                      </a:r>
                    </a:p>
                  </a:txBody>
                  <a:tcPr anchor="ctr">
                    <a:solidFill>
                      <a:srgbClr val="FC33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2311127"/>
                  </a:ext>
                </a:extLst>
              </a:tr>
            </a:tbl>
          </a:graphicData>
        </a:graphic>
      </p:graphicFrame>
      <p:sp>
        <p:nvSpPr>
          <p:cNvPr id="6" name="CasellaDiTesto 5">
            <a:extLst>
              <a:ext uri="{FF2B5EF4-FFF2-40B4-BE49-F238E27FC236}">
                <a16:creationId xmlns:a16="http://schemas.microsoft.com/office/drawing/2014/main" id="{EF20F424-AAFA-4DDB-39BE-20A0962AAD6F}"/>
              </a:ext>
            </a:extLst>
          </p:cNvPr>
          <p:cNvSpPr txBox="1"/>
          <p:nvPr/>
        </p:nvSpPr>
        <p:spPr>
          <a:xfrm>
            <a:off x="160775" y="3688797"/>
            <a:ext cx="45552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dirty="0">
                <a:latin typeface="Bookman Old Style" panose="02050604050505020204" pitchFamily="18" charset="0"/>
              </a:rPr>
              <a:t>Per la trasformazione in società semplice è richiesto un ulteriore requisito</a:t>
            </a:r>
          </a:p>
        </p:txBody>
      </p:sp>
      <p:cxnSp>
        <p:nvCxnSpPr>
          <p:cNvPr id="11" name="Connettore 2 10">
            <a:extLst>
              <a:ext uri="{FF2B5EF4-FFF2-40B4-BE49-F238E27FC236}">
                <a16:creationId xmlns:a16="http://schemas.microsoft.com/office/drawing/2014/main" id="{DA3C9370-B10C-AD2C-4917-4ED8AB6DAA39}"/>
              </a:ext>
            </a:extLst>
          </p:cNvPr>
          <p:cNvCxnSpPr>
            <a:cxnSpLocks/>
          </p:cNvCxnSpPr>
          <p:nvPr/>
        </p:nvCxnSpPr>
        <p:spPr>
          <a:xfrm>
            <a:off x="3497815" y="4521570"/>
            <a:ext cx="1368000" cy="3960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5" name="Ovale 14">
            <a:extLst>
              <a:ext uri="{FF2B5EF4-FFF2-40B4-BE49-F238E27FC236}">
                <a16:creationId xmlns:a16="http://schemas.microsoft.com/office/drawing/2014/main" id="{1C7F3571-373E-B16A-E4BA-F5197502191D}"/>
              </a:ext>
            </a:extLst>
          </p:cNvPr>
          <p:cNvSpPr/>
          <p:nvPr/>
        </p:nvSpPr>
        <p:spPr>
          <a:xfrm>
            <a:off x="4932041" y="3861048"/>
            <a:ext cx="3880172" cy="2495303"/>
          </a:xfrm>
          <a:prstGeom prst="ellipse">
            <a:avLst/>
          </a:prstGeom>
          <a:solidFill>
            <a:schemeClr val="accent1">
              <a:lumMod val="75000"/>
              <a:alpha val="78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9D5E0EEB-A027-53EE-9596-9449D2FED1CB}"/>
              </a:ext>
            </a:extLst>
          </p:cNvPr>
          <p:cNvSpPr txBox="1"/>
          <p:nvPr/>
        </p:nvSpPr>
        <p:spPr>
          <a:xfrm>
            <a:off x="5364088" y="4388914"/>
            <a:ext cx="305983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latin typeface="Bookman Old Style" panose="02050604050505020204" pitchFamily="18" charset="0"/>
              </a:rPr>
              <a:t>La società deve avere per oggetto esclusivo o principale la </a:t>
            </a:r>
            <a:r>
              <a:rPr lang="it-IT" u="sng" dirty="0">
                <a:latin typeface="Bookman Old Style" panose="02050604050505020204" pitchFamily="18" charset="0"/>
              </a:rPr>
              <a:t>gestione di beni immobili </a:t>
            </a:r>
            <a:r>
              <a:rPr lang="it-IT" dirty="0">
                <a:latin typeface="Bookman Old Style" panose="02050604050505020204" pitchFamily="18" charset="0"/>
              </a:rPr>
              <a:t>o di beni mobili registrati</a:t>
            </a:r>
          </a:p>
        </p:txBody>
      </p:sp>
    </p:spTree>
    <p:extLst>
      <p:ext uri="{BB962C8B-B14F-4D97-AF65-F5344CB8AC3E}">
        <p14:creationId xmlns:p14="http://schemas.microsoft.com/office/powerpoint/2010/main" val="10758549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olo 1"/>
          <p:cNvSpPr txBox="1">
            <a:spLocks/>
          </p:cNvSpPr>
          <p:nvPr/>
        </p:nvSpPr>
        <p:spPr>
          <a:xfrm>
            <a:off x="395288" y="260350"/>
            <a:ext cx="8416925" cy="693738"/>
          </a:xfrm>
          <a:prstGeom prst="rect">
            <a:avLst/>
          </a:prstGeom>
          <a:solidFill>
            <a:schemeClr val="accent6"/>
          </a:solidFill>
        </p:spPr>
        <p:txBody>
          <a:bodyPr anchor="ctr">
            <a:normAutofit/>
          </a:bodyPr>
          <a:lstStyle/>
          <a:p>
            <a:pPr algn="ctr" defTabSz="457200">
              <a:defRPr/>
            </a:pPr>
            <a:r>
              <a:rPr lang="it-IT" sz="2400" b="1">
                <a:solidFill>
                  <a:schemeClr val="bg1"/>
                </a:solidFill>
              </a:rPr>
              <a:t>I Soci</a:t>
            </a:r>
          </a:p>
        </p:txBody>
      </p:sp>
      <p:sp>
        <p:nvSpPr>
          <p:cNvPr id="19460" name="Text Box 6"/>
          <p:cNvSpPr txBox="1">
            <a:spLocks noChangeArrowheads="1"/>
          </p:cNvSpPr>
          <p:nvPr/>
        </p:nvSpPr>
        <p:spPr bwMode="auto">
          <a:xfrm>
            <a:off x="684214" y="1289050"/>
            <a:ext cx="302369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t-IT" sz="1800" dirty="0">
                <a:latin typeface="Bookman Old Style" panose="02050604050505020204" pitchFamily="18" charset="0"/>
              </a:rPr>
              <a:t>Le assegnazioni e le cessioni agevolate possono essere effettuate solo in favore dei soci che erano già tali</a:t>
            </a:r>
          </a:p>
        </p:txBody>
      </p:sp>
      <p:sp>
        <p:nvSpPr>
          <p:cNvPr id="19461" name="Text Box 7"/>
          <p:cNvSpPr txBox="1">
            <a:spLocks noChangeArrowheads="1"/>
          </p:cNvSpPr>
          <p:nvPr/>
        </p:nvSpPr>
        <p:spPr bwMode="auto">
          <a:xfrm>
            <a:off x="539750" y="3357563"/>
            <a:ext cx="29527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1800" dirty="0">
                <a:latin typeface="Bookman Old Style" panose="02050604050505020204" pitchFamily="18" charset="0"/>
              </a:rPr>
              <a:t>Le trasformazioni agevolate possono essere effettuate solo se </a:t>
            </a:r>
            <a:r>
              <a:rPr lang="it-IT" sz="1800" u="sng" dirty="0">
                <a:latin typeface="Bookman Old Style" panose="02050604050505020204" pitchFamily="18" charset="0"/>
              </a:rPr>
              <a:t>tutti i soci</a:t>
            </a:r>
            <a:r>
              <a:rPr lang="it-IT" sz="1800" dirty="0">
                <a:latin typeface="Bookman Old Style" panose="02050604050505020204" pitchFamily="18" charset="0"/>
              </a:rPr>
              <a:t> erano già tali</a:t>
            </a:r>
          </a:p>
        </p:txBody>
      </p:sp>
      <p:sp>
        <p:nvSpPr>
          <p:cNvPr id="18440" name="Oval 8"/>
          <p:cNvSpPr>
            <a:spLocks noChangeArrowheads="1"/>
          </p:cNvSpPr>
          <p:nvPr/>
        </p:nvSpPr>
        <p:spPr bwMode="auto">
          <a:xfrm>
            <a:off x="222250" y="1087438"/>
            <a:ext cx="4032250" cy="1798637"/>
          </a:xfrm>
          <a:prstGeom prst="ellipse">
            <a:avLst/>
          </a:prstGeom>
          <a:gradFill rotWithShape="1">
            <a:gsLst>
              <a:gs pos="0">
                <a:schemeClr val="accent1">
                  <a:alpha val="10001"/>
                </a:schemeClr>
              </a:gs>
              <a:gs pos="100000">
                <a:schemeClr val="accent1">
                  <a:gamma/>
                  <a:shade val="46275"/>
                  <a:invGamma/>
                  <a:alpha val="17999"/>
                </a:schemeClr>
              </a:gs>
            </a:gsLst>
            <a:lin ang="5400000" scaled="1"/>
          </a:gra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it-IT" sz="1800"/>
          </a:p>
        </p:txBody>
      </p:sp>
      <p:sp>
        <p:nvSpPr>
          <p:cNvPr id="18441" name="Oval 9"/>
          <p:cNvSpPr>
            <a:spLocks noChangeArrowheads="1"/>
          </p:cNvSpPr>
          <p:nvPr/>
        </p:nvSpPr>
        <p:spPr bwMode="auto">
          <a:xfrm>
            <a:off x="304800" y="3206750"/>
            <a:ext cx="3671888" cy="1655763"/>
          </a:xfrm>
          <a:prstGeom prst="ellipse">
            <a:avLst/>
          </a:prstGeom>
          <a:gradFill rotWithShape="1">
            <a:gsLst>
              <a:gs pos="0">
                <a:schemeClr val="accent1">
                  <a:alpha val="8000"/>
                </a:schemeClr>
              </a:gs>
              <a:gs pos="100000">
                <a:schemeClr val="accent1">
                  <a:gamma/>
                  <a:shade val="46275"/>
                  <a:invGamma/>
                  <a:alpha val="20000"/>
                </a:schemeClr>
              </a:gs>
            </a:gsLst>
            <a:lin ang="5400000" scaled="1"/>
          </a:gra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it-IT" sz="1800"/>
          </a:p>
        </p:txBody>
      </p:sp>
      <p:sp>
        <p:nvSpPr>
          <p:cNvPr id="19464" name="Line 10"/>
          <p:cNvSpPr>
            <a:spLocks noChangeShapeType="1"/>
          </p:cNvSpPr>
          <p:nvPr/>
        </p:nvSpPr>
        <p:spPr bwMode="auto">
          <a:xfrm>
            <a:off x="4284663" y="2205038"/>
            <a:ext cx="1223962" cy="576262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it-IT"/>
          </a:p>
        </p:txBody>
      </p:sp>
      <p:sp>
        <p:nvSpPr>
          <p:cNvPr id="19465" name="Line 11"/>
          <p:cNvSpPr>
            <a:spLocks noChangeShapeType="1"/>
          </p:cNvSpPr>
          <p:nvPr/>
        </p:nvSpPr>
        <p:spPr bwMode="auto">
          <a:xfrm flipV="1">
            <a:off x="4140200" y="3429000"/>
            <a:ext cx="1438275" cy="4318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it-IT"/>
          </a:p>
        </p:txBody>
      </p:sp>
      <p:sp>
        <p:nvSpPr>
          <p:cNvPr id="19467" name="Oval 13" descr="Jeans"/>
          <p:cNvSpPr>
            <a:spLocks noChangeArrowheads="1"/>
          </p:cNvSpPr>
          <p:nvPr/>
        </p:nvSpPr>
        <p:spPr bwMode="auto">
          <a:xfrm>
            <a:off x="5795466" y="2194000"/>
            <a:ext cx="2827139" cy="2139950"/>
          </a:xfrm>
          <a:prstGeom prst="ellipse">
            <a:avLst/>
          </a:prstGeom>
          <a:solidFill>
            <a:srgbClr val="FFC000"/>
          </a:solidFill>
          <a:ln w="222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it-IT" sz="1800" dirty="0"/>
          </a:p>
        </p:txBody>
      </p:sp>
      <p:sp>
        <p:nvSpPr>
          <p:cNvPr id="19466" name="Text Box 12"/>
          <p:cNvSpPr txBox="1">
            <a:spLocks noChangeArrowheads="1"/>
          </p:cNvSpPr>
          <p:nvPr/>
        </p:nvSpPr>
        <p:spPr bwMode="auto">
          <a:xfrm>
            <a:off x="5852925" y="2857500"/>
            <a:ext cx="2712219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t-IT" sz="2000" b="1" dirty="0">
                <a:latin typeface="Bookman Old Style" panose="02050604050505020204" pitchFamily="18" charset="0"/>
              </a:rPr>
              <a:t>Alla data del </a:t>
            </a:r>
          </a:p>
          <a:p>
            <a:pPr algn="ctr"/>
            <a:r>
              <a:rPr lang="it-IT" sz="2000" b="1" u="sng" dirty="0">
                <a:latin typeface="Bookman Old Style" panose="02050604050505020204" pitchFamily="18" charset="0"/>
              </a:rPr>
              <a:t>30 settembre 2022</a:t>
            </a:r>
          </a:p>
        </p:txBody>
      </p:sp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ACC4E66D-0FF9-8A9F-2A1E-D1D48A4459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dirty="0"/>
              <a:t>https://www.francesco-derosa.it/</a:t>
            </a:r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C42AD32E-CC87-723E-0940-C4B1A733D9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8FD4AF-0EA0-43AC-83D9-8536965E3F4B}" type="slidenum">
              <a:rPr lang="it-IT" smtClean="0"/>
              <a:pPr>
                <a:defRPr/>
              </a:pPr>
              <a:t>7</a:t>
            </a:fld>
            <a:endParaRPr lang="it-IT" dirty="0"/>
          </a:p>
        </p:txBody>
      </p:sp>
      <p:sp>
        <p:nvSpPr>
          <p:cNvPr id="5" name="Rettangolo con angoli arrotondati 4">
            <a:extLst>
              <a:ext uri="{FF2B5EF4-FFF2-40B4-BE49-F238E27FC236}">
                <a16:creationId xmlns:a16="http://schemas.microsoft.com/office/drawing/2014/main" id="{C0684890-DDBE-D5A5-9F54-4807F32989B0}"/>
              </a:ext>
            </a:extLst>
          </p:cNvPr>
          <p:cNvSpPr/>
          <p:nvPr/>
        </p:nvSpPr>
        <p:spPr>
          <a:xfrm>
            <a:off x="3894188" y="4763678"/>
            <a:ext cx="4645917" cy="1440000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42DCE213-AC9A-42B3-59FD-8EE91C535372}"/>
              </a:ext>
            </a:extLst>
          </p:cNvPr>
          <p:cNvSpPr txBox="1"/>
          <p:nvPr/>
        </p:nvSpPr>
        <p:spPr>
          <a:xfrm>
            <a:off x="4112419" y="4879976"/>
            <a:ext cx="42058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Bookman Old Style" panose="02050604050505020204" pitchFamily="18" charset="0"/>
              </a:rPr>
              <a:t>Il requisito si verifica con: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>
                <a:latin typeface="Bookman Old Style" panose="02050604050505020204" pitchFamily="18" charset="0"/>
              </a:rPr>
              <a:t>l’iscrizione nel libro soci, oppure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>
                <a:latin typeface="Bookman Old Style" panose="02050604050505020204" pitchFamily="18" charset="0"/>
              </a:rPr>
              <a:t>l’esistenza di un atto avente data certa anteriore al 1° ottobre 2022</a:t>
            </a:r>
          </a:p>
        </p:txBody>
      </p:sp>
    </p:spTree>
  </p:cSld>
  <p:clrMapOvr>
    <a:masterClrMapping/>
  </p:clrMapOvr>
  <p:transition advTm="1000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7E45BF16-8BA7-6CA4-F34B-E456902D11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https://www.francesco-derosa.it/</a:t>
            </a:r>
            <a:endParaRPr lang="it-IT" dirty="0"/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60438381-F967-FD71-E7BD-B47F3DA834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8FD4AF-0EA0-43AC-83D9-8536965E3F4B}" type="slidenum">
              <a:rPr lang="it-IT" smtClean="0"/>
              <a:pPr>
                <a:defRPr/>
              </a:pPr>
              <a:t>8</a:t>
            </a:fld>
            <a:endParaRPr lang="it-IT" dirty="0"/>
          </a:p>
        </p:txBody>
      </p:sp>
      <p:sp>
        <p:nvSpPr>
          <p:cNvPr id="4" name="Titolo 1">
            <a:extLst>
              <a:ext uri="{FF2B5EF4-FFF2-40B4-BE49-F238E27FC236}">
                <a16:creationId xmlns:a16="http://schemas.microsoft.com/office/drawing/2014/main" id="{1AEA7146-898F-07AA-AE6F-9598AC6AD6E9}"/>
              </a:ext>
            </a:extLst>
          </p:cNvPr>
          <p:cNvSpPr txBox="1">
            <a:spLocks/>
          </p:cNvSpPr>
          <p:nvPr/>
        </p:nvSpPr>
        <p:spPr>
          <a:xfrm>
            <a:off x="395288" y="260350"/>
            <a:ext cx="8416925" cy="693738"/>
          </a:xfrm>
          <a:prstGeom prst="rect">
            <a:avLst/>
          </a:prstGeom>
          <a:solidFill>
            <a:schemeClr val="accent6"/>
          </a:solidFill>
        </p:spPr>
        <p:txBody>
          <a:bodyPr anchor="ctr">
            <a:normAutofit/>
          </a:bodyPr>
          <a:lstStyle/>
          <a:p>
            <a:pPr algn="ctr" defTabSz="457200">
              <a:defRPr/>
            </a:pPr>
            <a:r>
              <a:rPr lang="it-IT" sz="2400" b="1" dirty="0">
                <a:solidFill>
                  <a:schemeClr val="bg1"/>
                </a:solidFill>
              </a:rPr>
              <a:t>Esempi</a:t>
            </a:r>
          </a:p>
        </p:txBody>
      </p:sp>
      <p:graphicFrame>
        <p:nvGraphicFramePr>
          <p:cNvPr id="5" name="Tabella 5">
            <a:extLst>
              <a:ext uri="{FF2B5EF4-FFF2-40B4-BE49-F238E27FC236}">
                <a16:creationId xmlns:a16="http://schemas.microsoft.com/office/drawing/2014/main" id="{8BCD4B62-4332-BAF3-2A38-75E306A0F8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6656028"/>
              </p:ext>
            </p:extLst>
          </p:nvPr>
        </p:nvGraphicFramePr>
        <p:xfrm>
          <a:off x="467544" y="1196752"/>
          <a:ext cx="8280920" cy="3444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0460">
                  <a:extLst>
                    <a:ext uri="{9D8B030D-6E8A-4147-A177-3AD203B41FA5}">
                      <a16:colId xmlns:a16="http://schemas.microsoft.com/office/drawing/2014/main" val="1575669647"/>
                    </a:ext>
                  </a:extLst>
                </a:gridCol>
                <a:gridCol w="4140460">
                  <a:extLst>
                    <a:ext uri="{9D8B030D-6E8A-4147-A177-3AD203B41FA5}">
                      <a16:colId xmlns:a16="http://schemas.microsoft.com/office/drawing/2014/main" val="3103784196"/>
                    </a:ext>
                  </a:extLst>
                </a:gridCol>
              </a:tblGrid>
              <a:tr h="1031725">
                <a:tc>
                  <a:txBody>
                    <a:bodyPr/>
                    <a:lstStyle/>
                    <a:p>
                      <a:r>
                        <a:rPr lang="it-IT" sz="1600" b="1" kern="1200" dirty="0">
                          <a:solidFill>
                            <a:schemeClr val="bg1"/>
                          </a:solidFill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Nella società X i soci al 30 settembre sono A (30%), B (30%) e C (40%).</a:t>
                      </a:r>
                    </a:p>
                    <a:p>
                      <a:r>
                        <a:rPr lang="it-IT" sz="1600" b="1" kern="1200" dirty="0">
                          <a:solidFill>
                            <a:schemeClr val="bg1"/>
                          </a:solidFill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Il 30 gennaio A cede a B il 20% (A 10%, B 50%, C 40%)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b="1" kern="1200" dirty="0">
                          <a:solidFill>
                            <a:schemeClr val="bg1"/>
                          </a:solidFill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L’assegnazione può essere fatta sulla base delle percentuali di partecipazione esistenti al momento del perfezionamento dell’operazione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1921556"/>
                  </a:ext>
                </a:extLst>
              </a:tr>
              <a:tr h="1264695">
                <a:tc>
                  <a:txBody>
                    <a:bodyPr/>
                    <a:lstStyle/>
                    <a:p>
                      <a:r>
                        <a:rPr lang="it-IT" sz="1600" b="1" kern="1200" dirty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Nella società X i soci al 30 settembre sono A (30%), B (30%) e C (40%).</a:t>
                      </a:r>
                    </a:p>
                    <a:p>
                      <a:r>
                        <a:rPr lang="it-IT" sz="1600" b="1" kern="1200" dirty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Il 30 gennaio A cede a D il 20% (A 10%, B 30%, C 40%, D 20%)  </a:t>
                      </a: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600" b="1" kern="1200" dirty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L’assegnazione agevolata può essere fatta, sulla base delle percentuali di partecipazione esistenti al momento del perfezionamento dell’operazione, sono in favore di A, B e C</a:t>
                      </a: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2411534"/>
                  </a:ext>
                </a:extLst>
              </a:tr>
              <a:tr h="1031725">
                <a:tc>
                  <a:txBody>
                    <a:bodyPr/>
                    <a:lstStyle/>
                    <a:p>
                      <a:r>
                        <a:rPr lang="it-IT" sz="1600" b="1" kern="1200" dirty="0">
                          <a:solidFill>
                            <a:schemeClr val="bg1"/>
                          </a:solidFill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Nella società X i soci al 30 settembre sono A (30%), B (30%) e C (40%).</a:t>
                      </a:r>
                    </a:p>
                    <a:p>
                      <a:r>
                        <a:rPr lang="it-IT" sz="1600" b="1" kern="1200" dirty="0">
                          <a:solidFill>
                            <a:schemeClr val="bg1"/>
                          </a:solidFill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Il 30 gennaio A cede a D il 20% (A 10%, B 30%, C 40%, D 20%)  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600" b="1" kern="1200" dirty="0">
                          <a:solidFill>
                            <a:schemeClr val="bg1"/>
                          </a:solidFill>
                          <a:latin typeface="Bookman Old Style" panose="02050604050505020204" pitchFamily="18" charset="0"/>
                          <a:ea typeface="+mn-ea"/>
                          <a:cs typeface="+mn-cs"/>
                        </a:rPr>
                        <a:t>Non si può fare la trasformazione agevolata in società semplice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3375326"/>
                  </a:ext>
                </a:extLst>
              </a:tr>
            </a:tbl>
          </a:graphicData>
        </a:graphic>
      </p:graphicFrame>
      <p:sp>
        <p:nvSpPr>
          <p:cNvPr id="7" name="Freccia a destra 6">
            <a:extLst>
              <a:ext uri="{FF2B5EF4-FFF2-40B4-BE49-F238E27FC236}">
                <a16:creationId xmlns:a16="http://schemas.microsoft.com/office/drawing/2014/main" id="{4C8568CA-928B-A676-EE79-595C5F49415D}"/>
              </a:ext>
            </a:extLst>
          </p:cNvPr>
          <p:cNvSpPr/>
          <p:nvPr/>
        </p:nvSpPr>
        <p:spPr>
          <a:xfrm>
            <a:off x="436552" y="4884774"/>
            <a:ext cx="769565" cy="34554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92B52814-C90B-C044-2C27-464172665482}"/>
              </a:ext>
            </a:extLst>
          </p:cNvPr>
          <p:cNvSpPr txBox="1"/>
          <p:nvPr/>
        </p:nvSpPr>
        <p:spPr>
          <a:xfrm>
            <a:off x="359532" y="5608496"/>
            <a:ext cx="835292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600" dirty="0"/>
              <a:t>                     N.B.2 in presenza di partecipazione intestata a società fiduciaria, occorre che la società fosse socia ed il rapporto fiduciario sia sorto entro il 30 settembre 2022  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9EC13FCB-90A1-DAF8-B187-551EB8C29DD8}"/>
              </a:ext>
            </a:extLst>
          </p:cNvPr>
          <p:cNvSpPr txBox="1"/>
          <p:nvPr/>
        </p:nvSpPr>
        <p:spPr>
          <a:xfrm>
            <a:off x="427286" y="4883656"/>
            <a:ext cx="8352928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/>
              <a:t>                  </a:t>
            </a:r>
            <a:r>
              <a:rPr lang="it-IT" sz="1600" dirty="0"/>
              <a:t>N.B. se il socio subentrante è erede di un socio defunto, ha diritto a partecipare alle operazioni agevolate anche se diventato socio dopo il 30 settembre 2022  </a:t>
            </a:r>
          </a:p>
        </p:txBody>
      </p:sp>
      <p:sp>
        <p:nvSpPr>
          <p:cNvPr id="11" name="Freccia a destra 10">
            <a:extLst>
              <a:ext uri="{FF2B5EF4-FFF2-40B4-BE49-F238E27FC236}">
                <a16:creationId xmlns:a16="http://schemas.microsoft.com/office/drawing/2014/main" id="{67CD3004-34C8-0799-13FB-268245D1D4F2}"/>
              </a:ext>
            </a:extLst>
          </p:cNvPr>
          <p:cNvSpPr/>
          <p:nvPr/>
        </p:nvSpPr>
        <p:spPr>
          <a:xfrm>
            <a:off x="431541" y="5562665"/>
            <a:ext cx="769565" cy="34554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026188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olo 1"/>
          <p:cNvSpPr txBox="1">
            <a:spLocks/>
          </p:cNvSpPr>
          <p:nvPr/>
        </p:nvSpPr>
        <p:spPr>
          <a:xfrm>
            <a:off x="395288" y="260350"/>
            <a:ext cx="8416925" cy="693738"/>
          </a:xfrm>
          <a:prstGeom prst="rect">
            <a:avLst/>
          </a:prstGeom>
          <a:solidFill>
            <a:schemeClr val="accent6"/>
          </a:solidFill>
        </p:spPr>
        <p:txBody>
          <a:bodyPr anchor="ctr">
            <a:normAutofit/>
          </a:bodyPr>
          <a:lstStyle/>
          <a:p>
            <a:pPr algn="ctr" defTabSz="457200">
              <a:defRPr/>
            </a:pPr>
            <a:r>
              <a:rPr lang="it-IT" sz="2400" b="1" dirty="0">
                <a:solidFill>
                  <a:schemeClr val="bg1"/>
                </a:solidFill>
              </a:rPr>
              <a:t>Immobili “agevolabili”</a:t>
            </a:r>
          </a:p>
        </p:txBody>
      </p:sp>
      <p:graphicFrame>
        <p:nvGraphicFramePr>
          <p:cNvPr id="19506" name="Group 50"/>
          <p:cNvGraphicFramePr>
            <a:graphicFrameLocks noGrp="1"/>
          </p:cNvGraphicFramePr>
          <p:nvPr/>
        </p:nvGraphicFramePr>
        <p:xfrm>
          <a:off x="468313" y="1268413"/>
          <a:ext cx="2808287" cy="2016126"/>
        </p:xfrm>
        <a:graphic>
          <a:graphicData uri="http://schemas.openxmlformats.org/drawingml/2006/table">
            <a:tbl>
              <a:tblPr/>
              <a:tblGrid>
                <a:gridCol w="2016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21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48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Immobili strumentali per natura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Sì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65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Immobili strumentali per destinazione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331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No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33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49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Immobili patrimonio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Sì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97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Immobili merce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Sì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195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9545" name="Group 89"/>
          <p:cNvGraphicFramePr>
            <a:graphicFrameLocks noGrp="1"/>
          </p:cNvGraphicFramePr>
          <p:nvPr/>
        </p:nvGraphicFramePr>
        <p:xfrm>
          <a:off x="539750" y="3860800"/>
          <a:ext cx="8135938" cy="1971677"/>
        </p:xfrm>
        <a:graphic>
          <a:graphicData uri="http://schemas.openxmlformats.org/drawingml/2006/table">
            <a:tbl>
              <a:tblPr/>
              <a:tblGrid>
                <a:gridCol w="2711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130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114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270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Immobile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Utilizzato nell’attività produttiva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Locato, dato in comodato, tenuto a disposizione, etc…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92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Strumentale per natura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331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Sì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60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Abitativo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331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Sì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92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Merce 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B23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it-IT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Sì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B2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0522" name="Text Box 84"/>
          <p:cNvSpPr txBox="1">
            <a:spLocks noChangeArrowheads="1"/>
          </p:cNvSpPr>
          <p:nvPr/>
        </p:nvSpPr>
        <p:spPr bwMode="auto">
          <a:xfrm>
            <a:off x="3492500" y="1216025"/>
            <a:ext cx="5256213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it-IT" sz="1800" dirty="0"/>
              <a:t>Più che verificare la natura dell’immobile, occorre verificarne </a:t>
            </a:r>
            <a:r>
              <a:rPr lang="it-IT" sz="1800" u="sng" dirty="0"/>
              <a:t>la funzione nell’attività di impresa</a:t>
            </a:r>
            <a:r>
              <a:rPr lang="it-IT" sz="1800" dirty="0"/>
              <a:t>: se vi è utilizzo strumentale per l’attività produttiva, l’immobile non può essere assegnato con la disciplina agevolativa. Se non vi è utilizzo strumentale, oppure si tratta di un immobile merce (o </a:t>
            </a:r>
            <a:r>
              <a:rPr lang="it-IT" sz="1800" b="1" u="sng" dirty="0"/>
              <a:t>oggetto dell’attività</a:t>
            </a:r>
            <a:r>
              <a:rPr lang="it-IT" sz="1800" u="sng" dirty="0"/>
              <a:t> per le società immobiliari</a:t>
            </a:r>
            <a:r>
              <a:rPr lang="it-IT" sz="1800" dirty="0"/>
              <a:t>), l’immobile è agevolabile.</a:t>
            </a:r>
          </a:p>
        </p:txBody>
      </p:sp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6D580E32-1DFD-DF04-3A83-9D26C716C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https://www.francesco-derosa.it/</a:t>
            </a:r>
          </a:p>
        </p:txBody>
      </p:sp>
      <p:sp>
        <p:nvSpPr>
          <p:cNvPr id="3" name="Segnaposto numero diapositiva 2">
            <a:extLst>
              <a:ext uri="{FF2B5EF4-FFF2-40B4-BE49-F238E27FC236}">
                <a16:creationId xmlns:a16="http://schemas.microsoft.com/office/drawing/2014/main" id="{D0524617-52B4-5490-2B83-D6602C1571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8FD4AF-0EA0-43AC-83D9-8536965E3F4B}" type="slidenum">
              <a:rPr lang="it-IT" smtClean="0"/>
              <a:pPr>
                <a:defRPr/>
              </a:pPr>
              <a:t>9</a:t>
            </a:fld>
            <a:endParaRPr lang="it-IT" dirty="0"/>
          </a:p>
        </p:txBody>
      </p:sp>
    </p:spTree>
  </p:cSld>
  <p:clrMapOvr>
    <a:masterClrMapping/>
  </p:clrMapOvr>
  <p:transition advTm="10000"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Profondità">
  <a:themeElements>
    <a:clrScheme name="Profondità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Personalizzato 1">
      <a:majorFont>
        <a:latin typeface="Bookman Old Style"/>
        <a:ea typeface=""/>
        <a:cs typeface=""/>
      </a:majorFont>
      <a:minorFont>
        <a:latin typeface="Calibri"/>
        <a:ea typeface=""/>
        <a:cs typeface=""/>
      </a:minorFont>
    </a:fontScheme>
    <a:fmtScheme name="Profondità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Profondità</Template>
  <TotalTime>0</TotalTime>
  <Words>4838</Words>
  <Application>Microsoft Office PowerPoint</Application>
  <PresentationFormat>Presentazione su schermo (4:3)</PresentationFormat>
  <Paragraphs>765</Paragraphs>
  <Slides>46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46</vt:i4>
      </vt:variant>
    </vt:vector>
  </HeadingPairs>
  <TitlesOfParts>
    <vt:vector size="51" baseType="lpstr">
      <vt:lpstr>Arial</vt:lpstr>
      <vt:lpstr>Bookman Old Style</vt:lpstr>
      <vt:lpstr>Calibri</vt:lpstr>
      <vt:lpstr>Wingdings</vt:lpstr>
      <vt:lpstr>Profondità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DirkPitt</dc:creator>
  <cp:lastModifiedBy>Francesco De Rosa</cp:lastModifiedBy>
  <cp:revision>321</cp:revision>
  <cp:lastPrinted>2016-12-06T10:43:57Z</cp:lastPrinted>
  <dcterms:created xsi:type="dcterms:W3CDTF">2016-02-29T15:19:12Z</dcterms:created>
  <dcterms:modified xsi:type="dcterms:W3CDTF">2023-03-14T11:52:25Z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UseProject">
    <vt:lpwstr>1</vt:lpwstr>
  </property>
  <property fmtid="{D5CDD505-2E9C-101B-9397-08002B2CF9AE}" pid="3" name="ArticulatePath">
    <vt:lpwstr>Bozza_slide_rel_0</vt:lpwstr>
  </property>
  <property fmtid="{D5CDD505-2E9C-101B-9397-08002B2CF9AE}" pid="4" name="ArticulateGUID">
    <vt:lpwstr>8580CB3B-5E34-4C63-9607-E95249ACBD29</vt:lpwstr>
  </property>
  <property fmtid="{D5CDD505-2E9C-101B-9397-08002B2CF9AE}" pid="5" name="ArticulateProjectFull">
    <vt:lpwstr>C:\Users\Admin\Desktop\Novita_slide.ppta</vt:lpwstr>
  </property>
</Properties>
</file>